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0" r:id="rId1"/>
  </p:sldMasterIdLst>
  <p:notesMasterIdLst>
    <p:notesMasterId r:id="rId47"/>
  </p:notesMasterIdLst>
  <p:sldIdLst>
    <p:sldId id="256" r:id="rId2"/>
    <p:sldId id="310" r:id="rId3"/>
    <p:sldId id="259" r:id="rId4"/>
    <p:sldId id="258" r:id="rId5"/>
    <p:sldId id="260" r:id="rId6"/>
    <p:sldId id="261" r:id="rId7"/>
    <p:sldId id="322" r:id="rId8"/>
    <p:sldId id="389" r:id="rId9"/>
    <p:sldId id="319" r:id="rId10"/>
    <p:sldId id="323" r:id="rId11"/>
    <p:sldId id="387" r:id="rId12"/>
    <p:sldId id="299" r:id="rId13"/>
    <p:sldId id="301" r:id="rId14"/>
    <p:sldId id="303" r:id="rId15"/>
    <p:sldId id="264" r:id="rId16"/>
    <p:sldId id="265" r:id="rId17"/>
    <p:sldId id="267" r:id="rId18"/>
    <p:sldId id="305" r:id="rId19"/>
    <p:sldId id="268" r:id="rId20"/>
    <p:sldId id="269" r:id="rId21"/>
    <p:sldId id="272" r:id="rId22"/>
    <p:sldId id="274" r:id="rId23"/>
    <p:sldId id="277" r:id="rId24"/>
    <p:sldId id="280" r:id="rId25"/>
    <p:sldId id="279" r:id="rId26"/>
    <p:sldId id="281" r:id="rId27"/>
    <p:sldId id="282" r:id="rId28"/>
    <p:sldId id="318" r:id="rId29"/>
    <p:sldId id="283" r:id="rId30"/>
    <p:sldId id="284" r:id="rId31"/>
    <p:sldId id="285" r:id="rId32"/>
    <p:sldId id="287" r:id="rId33"/>
    <p:sldId id="297" r:id="rId34"/>
    <p:sldId id="286" r:id="rId35"/>
    <p:sldId id="290" r:id="rId36"/>
    <p:sldId id="291" r:id="rId37"/>
    <p:sldId id="304" r:id="rId38"/>
    <p:sldId id="292" r:id="rId39"/>
    <p:sldId id="309" r:id="rId40"/>
    <p:sldId id="293" r:id="rId41"/>
    <p:sldId id="294" r:id="rId42"/>
    <p:sldId id="295" r:id="rId43"/>
    <p:sldId id="311" r:id="rId44"/>
    <p:sldId id="325" r:id="rId45"/>
    <p:sldId id="312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0C749F-5155-4411-9B07-3976607EE7A7}" name="Andrea Réz-Petró" initials="AR" userId="12b0bb2d4324fd8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A7CE31-7A73-46BC-8D7C-371C8C94711D}" v="7" dt="2024-10-02T15:14:20.6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Világos stílus 3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Közepesen sötét stílus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Közepesen sötét stílus 3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Világos stílus 2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Közepesen sötét stílus 1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Közepesen sötét stílus 1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Közepesen sötét stílus 1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Világos stílus 2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E171933-4619-4E11-9A3F-F7608DF75F80}" styleName="Közepesen sötét stílus 1 – 4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Sötét stílus 2 – 3./4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Sötét stílus 2 – 1./2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Világos stílus 1 – 4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Közepesen sötét stílus 3 – 4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Világos stílus 1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Világos stílus 1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7171" autoAdjust="0"/>
  </p:normalViewPr>
  <p:slideViewPr>
    <p:cSldViewPr snapToGrid="0">
      <p:cViewPr varScale="1">
        <p:scale>
          <a:sx n="113" d="100"/>
          <a:sy n="113" d="100"/>
        </p:scale>
        <p:origin x="4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1DD509-6287-4E79-94CF-31A9D80CFD07}" type="doc">
      <dgm:prSet loTypeId="urn:microsoft.com/office/officeart/2016/7/layout/RepeatingBendingProcessNew" loCatId="process" qsTypeId="urn:microsoft.com/office/officeart/2005/8/quickstyle/3d4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658780D-4DF6-4A01-9ED0-C21062B11225}">
      <dgm:prSet custT="1"/>
      <dgm:spPr/>
      <dgm:t>
        <a:bodyPr/>
        <a:lstStyle/>
        <a:p>
          <a:r>
            <a:rPr lang="hu-HU" sz="2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JELENTKEZÉS AZ ÍRÁSBELI VIZSGÁRA</a:t>
          </a:r>
        </a:p>
        <a:p>
          <a:r>
            <a:rPr lang="hu-HU" sz="2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november</a:t>
          </a:r>
        </a:p>
        <a:p>
          <a:r>
            <a:rPr lang="hu-H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jelentkezési lap kitölt</a:t>
          </a:r>
          <a:r>
            <a:rPr lang="hu-HU" sz="2000" b="0" dirty="0">
              <a:latin typeface="Times New Roman" panose="02020603050405020304" pitchFamily="18" charset="0"/>
              <a:cs typeface="Times New Roman" panose="02020603050405020304" pitchFamily="18" charset="0"/>
            </a:rPr>
            <a:t>ése</a:t>
          </a:r>
          <a:endParaRPr lang="en-US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5D9A79-1592-4340-8E2F-83CD45C75AC0}" type="parTrans" cxnId="{E52AE712-50EB-49BA-80E9-0638FF33302A}">
      <dgm:prSet/>
      <dgm:spPr/>
      <dgm:t>
        <a:bodyPr/>
        <a:lstStyle/>
        <a:p>
          <a:endParaRPr lang="en-US"/>
        </a:p>
      </dgm:t>
    </dgm:pt>
    <dgm:pt modelId="{41275B46-EC68-4E3A-B0A2-38220E2232A1}" type="sibTrans" cxnId="{E52AE712-50EB-49BA-80E9-0638FF33302A}">
      <dgm:prSet/>
      <dgm:spPr/>
      <dgm:t>
        <a:bodyPr/>
        <a:lstStyle/>
        <a:p>
          <a:endParaRPr lang="en-US"/>
        </a:p>
      </dgm:t>
    </dgm:pt>
    <dgm:pt modelId="{AE95748E-EF5C-4F6E-9B53-AEC4A9800735}">
      <dgm:prSet custT="1"/>
      <dgm:spPr/>
      <dgm:t>
        <a:bodyPr/>
        <a:lstStyle/>
        <a:p>
          <a:r>
            <a:rPr lang="hu-HU" sz="2300" b="1" dirty="0">
              <a:latin typeface="Times New Roman" panose="02020603050405020304" pitchFamily="18" charset="0"/>
              <a:cs typeface="Times New Roman" panose="02020603050405020304" pitchFamily="18" charset="0"/>
            </a:rPr>
            <a:t>ÍRÁSBELI FELVÉTELI</a:t>
          </a:r>
        </a:p>
        <a:p>
          <a:r>
            <a:rPr lang="hu-HU" sz="2300" b="1" dirty="0">
              <a:latin typeface="Times New Roman" panose="02020603050405020304" pitchFamily="18" charset="0"/>
              <a:cs typeface="Times New Roman" panose="02020603050405020304" pitchFamily="18" charset="0"/>
            </a:rPr>
            <a:t>január</a:t>
          </a:r>
          <a:endParaRPr lang="en-US" sz="2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C367A6-C4D1-49AA-A5A0-7E11FAEE583D}" type="parTrans" cxnId="{65F6F3E2-9A85-442D-9314-98C935095996}">
      <dgm:prSet/>
      <dgm:spPr/>
      <dgm:t>
        <a:bodyPr/>
        <a:lstStyle/>
        <a:p>
          <a:endParaRPr lang="en-US"/>
        </a:p>
      </dgm:t>
    </dgm:pt>
    <dgm:pt modelId="{00FFE7A6-54C0-4A00-A699-A7A8BE65E0E5}" type="sibTrans" cxnId="{65F6F3E2-9A85-442D-9314-98C935095996}">
      <dgm:prSet/>
      <dgm:spPr/>
      <dgm:t>
        <a:bodyPr/>
        <a:lstStyle/>
        <a:p>
          <a:endParaRPr lang="en-US"/>
        </a:p>
      </dgm:t>
    </dgm:pt>
    <dgm:pt modelId="{646312D1-5765-4EEB-B57D-0E0C85D244A8}">
      <dgm:prSet custT="1"/>
      <dgm:spPr/>
      <dgm:t>
        <a:bodyPr/>
        <a:lstStyle/>
        <a:p>
          <a:r>
            <a:rPr lang="hu-H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JELENTKEZÉS A KÖZÉPISKOLÁBA</a:t>
          </a:r>
        </a:p>
        <a:p>
          <a:r>
            <a:rPr lang="hu-HU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elektronikus úton </a:t>
          </a:r>
        </a:p>
        <a:p>
          <a:r>
            <a:rPr lang="hu-H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február </a:t>
          </a:r>
        </a:p>
        <a:p>
          <a:r>
            <a:rPr lang="hu-HU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tanulói adatlap, jelentkezési lap kitöltése, továbbítása</a:t>
          </a:r>
          <a:endParaRPr lang="en-US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A01723-9641-48D4-90F0-4B4C529F8444}" type="parTrans" cxnId="{0C348196-E121-4810-A90F-C48F8C737810}">
      <dgm:prSet/>
      <dgm:spPr/>
      <dgm:t>
        <a:bodyPr/>
        <a:lstStyle/>
        <a:p>
          <a:endParaRPr lang="en-US"/>
        </a:p>
      </dgm:t>
    </dgm:pt>
    <dgm:pt modelId="{FBEB7060-35EF-4C60-A4E9-69C88251D3A8}" type="sibTrans" cxnId="{0C348196-E121-4810-A90F-C48F8C737810}">
      <dgm:prSet/>
      <dgm:spPr/>
      <dgm:t>
        <a:bodyPr/>
        <a:lstStyle/>
        <a:p>
          <a:endParaRPr lang="en-US"/>
        </a:p>
      </dgm:t>
    </dgm:pt>
    <dgm:pt modelId="{EA72564F-E9D0-4D65-8520-0CF39C8FF730}">
      <dgm:prSet custT="1"/>
      <dgm:spPr/>
      <dgm:t>
        <a:bodyPr/>
        <a:lstStyle/>
        <a:p>
          <a:r>
            <a:rPr lang="hu-HU" sz="2300" b="1" dirty="0">
              <a:latin typeface="Times New Roman" panose="02020603050405020304" pitchFamily="18" charset="0"/>
              <a:cs typeface="Times New Roman" panose="02020603050405020304" pitchFamily="18" charset="0"/>
            </a:rPr>
            <a:t>SZÓBELI FELVÉTELI</a:t>
          </a:r>
        </a:p>
        <a:p>
          <a:r>
            <a:rPr lang="hu-HU" sz="2300" b="1" dirty="0">
              <a:latin typeface="Times New Roman" panose="02020603050405020304" pitchFamily="18" charset="0"/>
              <a:cs typeface="Times New Roman" panose="02020603050405020304" pitchFamily="18" charset="0"/>
            </a:rPr>
            <a:t>március</a:t>
          </a:r>
          <a:endParaRPr lang="en-US" sz="2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094A2C-0501-4388-8C0D-A5833AA5B936}" type="parTrans" cxnId="{87C053B6-8203-4CFC-9AF6-CD37400EDEA2}">
      <dgm:prSet/>
      <dgm:spPr/>
      <dgm:t>
        <a:bodyPr/>
        <a:lstStyle/>
        <a:p>
          <a:endParaRPr lang="en-US"/>
        </a:p>
      </dgm:t>
    </dgm:pt>
    <dgm:pt modelId="{CE615ED7-FAAE-4CA9-97F9-06828A81E213}" type="sibTrans" cxnId="{87C053B6-8203-4CFC-9AF6-CD37400EDEA2}">
      <dgm:prSet/>
      <dgm:spPr/>
      <dgm:t>
        <a:bodyPr/>
        <a:lstStyle/>
        <a:p>
          <a:endParaRPr lang="en-US"/>
        </a:p>
      </dgm:t>
    </dgm:pt>
    <dgm:pt modelId="{CF4E4FC9-A91A-4770-A906-1BBC9D6D54E4}">
      <dgm:prSet custT="1"/>
      <dgm:spPr/>
      <dgm:t>
        <a:bodyPr/>
        <a:lstStyle/>
        <a:p>
          <a:r>
            <a:rPr lang="hu-HU" sz="2300" b="1" dirty="0">
              <a:latin typeface="+mn-lt"/>
              <a:cs typeface="Times New Roman" panose="02020603050405020304" pitchFamily="18" charset="0"/>
            </a:rPr>
            <a:t>Jelentkezési SORREND MÓDOSÍTÁSA</a:t>
          </a:r>
          <a:endParaRPr lang="en-US" sz="2300" dirty="0">
            <a:latin typeface="+mn-lt"/>
            <a:cs typeface="Times New Roman" panose="02020603050405020304" pitchFamily="18" charset="0"/>
          </a:endParaRPr>
        </a:p>
      </dgm:t>
    </dgm:pt>
    <dgm:pt modelId="{7EB7C6F5-00AB-488C-B9B4-1F217E6E699E}" type="parTrans" cxnId="{924E8E4F-9091-4447-BB8F-9F21983E5545}">
      <dgm:prSet/>
      <dgm:spPr/>
      <dgm:t>
        <a:bodyPr/>
        <a:lstStyle/>
        <a:p>
          <a:endParaRPr lang="en-US"/>
        </a:p>
      </dgm:t>
    </dgm:pt>
    <dgm:pt modelId="{D1B229CA-3609-4E37-8230-122573168224}" type="sibTrans" cxnId="{924E8E4F-9091-4447-BB8F-9F21983E5545}">
      <dgm:prSet/>
      <dgm:spPr/>
      <dgm:t>
        <a:bodyPr/>
        <a:lstStyle/>
        <a:p>
          <a:endParaRPr lang="en-US"/>
        </a:p>
      </dgm:t>
    </dgm:pt>
    <dgm:pt modelId="{BEC56B0D-57F8-4BE6-BD3E-441DFFE2485E}" type="pres">
      <dgm:prSet presAssocID="{A91DD509-6287-4E79-94CF-31A9D80CFD07}" presName="Name0" presStyleCnt="0">
        <dgm:presLayoutVars>
          <dgm:dir/>
          <dgm:resizeHandles val="exact"/>
        </dgm:presLayoutVars>
      </dgm:prSet>
      <dgm:spPr/>
    </dgm:pt>
    <dgm:pt modelId="{3A8B49FC-D622-49EF-8EC6-8C2E63A13736}" type="pres">
      <dgm:prSet presAssocID="{2658780D-4DF6-4A01-9ED0-C21062B11225}" presName="node" presStyleLbl="node1" presStyleIdx="0" presStyleCnt="5">
        <dgm:presLayoutVars>
          <dgm:bulletEnabled val="1"/>
        </dgm:presLayoutVars>
      </dgm:prSet>
      <dgm:spPr/>
    </dgm:pt>
    <dgm:pt modelId="{9382CE7D-6423-414D-8F3F-E71611424404}" type="pres">
      <dgm:prSet presAssocID="{41275B46-EC68-4E3A-B0A2-38220E2232A1}" presName="sibTrans" presStyleLbl="sibTrans1D1" presStyleIdx="0" presStyleCnt="4"/>
      <dgm:spPr/>
    </dgm:pt>
    <dgm:pt modelId="{74BD8E0A-02B4-4A4C-B86B-DB517901C5E0}" type="pres">
      <dgm:prSet presAssocID="{41275B46-EC68-4E3A-B0A2-38220E2232A1}" presName="connectorText" presStyleLbl="sibTrans1D1" presStyleIdx="0" presStyleCnt="4"/>
      <dgm:spPr/>
    </dgm:pt>
    <dgm:pt modelId="{9F2457C6-5876-4C60-AADB-D76594251BB3}" type="pres">
      <dgm:prSet presAssocID="{AE95748E-EF5C-4F6E-9B53-AEC4A9800735}" presName="node" presStyleLbl="node1" presStyleIdx="1" presStyleCnt="5">
        <dgm:presLayoutVars>
          <dgm:bulletEnabled val="1"/>
        </dgm:presLayoutVars>
      </dgm:prSet>
      <dgm:spPr/>
    </dgm:pt>
    <dgm:pt modelId="{AA2B509B-37AC-45C4-B760-350E7A5F42BE}" type="pres">
      <dgm:prSet presAssocID="{00FFE7A6-54C0-4A00-A699-A7A8BE65E0E5}" presName="sibTrans" presStyleLbl="sibTrans1D1" presStyleIdx="1" presStyleCnt="4"/>
      <dgm:spPr/>
    </dgm:pt>
    <dgm:pt modelId="{63A84A8F-7D2D-4E4B-BD51-89F7AAEA2375}" type="pres">
      <dgm:prSet presAssocID="{00FFE7A6-54C0-4A00-A699-A7A8BE65E0E5}" presName="connectorText" presStyleLbl="sibTrans1D1" presStyleIdx="1" presStyleCnt="4"/>
      <dgm:spPr/>
    </dgm:pt>
    <dgm:pt modelId="{6ED4678E-3E63-4308-A86E-505433B2404B}" type="pres">
      <dgm:prSet presAssocID="{646312D1-5765-4EEB-B57D-0E0C85D244A8}" presName="node" presStyleLbl="node1" presStyleIdx="2" presStyleCnt="5">
        <dgm:presLayoutVars>
          <dgm:bulletEnabled val="1"/>
        </dgm:presLayoutVars>
      </dgm:prSet>
      <dgm:spPr/>
    </dgm:pt>
    <dgm:pt modelId="{B853296E-827D-4EF2-8C49-93D9EB47CEC6}" type="pres">
      <dgm:prSet presAssocID="{FBEB7060-35EF-4C60-A4E9-69C88251D3A8}" presName="sibTrans" presStyleLbl="sibTrans1D1" presStyleIdx="2" presStyleCnt="4"/>
      <dgm:spPr/>
    </dgm:pt>
    <dgm:pt modelId="{8193F390-92EA-4147-939B-795166112687}" type="pres">
      <dgm:prSet presAssocID="{FBEB7060-35EF-4C60-A4E9-69C88251D3A8}" presName="connectorText" presStyleLbl="sibTrans1D1" presStyleIdx="2" presStyleCnt="4"/>
      <dgm:spPr/>
    </dgm:pt>
    <dgm:pt modelId="{DF17CB23-EE27-46D2-A476-B510AE134AE6}" type="pres">
      <dgm:prSet presAssocID="{EA72564F-E9D0-4D65-8520-0CF39C8FF730}" presName="node" presStyleLbl="node1" presStyleIdx="3" presStyleCnt="5">
        <dgm:presLayoutVars>
          <dgm:bulletEnabled val="1"/>
        </dgm:presLayoutVars>
      </dgm:prSet>
      <dgm:spPr/>
    </dgm:pt>
    <dgm:pt modelId="{331DF31C-DAC7-4A8B-BF78-6DF0DA7A00FB}" type="pres">
      <dgm:prSet presAssocID="{CE615ED7-FAAE-4CA9-97F9-06828A81E213}" presName="sibTrans" presStyleLbl="sibTrans1D1" presStyleIdx="3" presStyleCnt="4"/>
      <dgm:spPr/>
    </dgm:pt>
    <dgm:pt modelId="{11102EE8-6ADA-46BA-B729-CA2BE383C9F8}" type="pres">
      <dgm:prSet presAssocID="{CE615ED7-FAAE-4CA9-97F9-06828A81E213}" presName="connectorText" presStyleLbl="sibTrans1D1" presStyleIdx="3" presStyleCnt="4"/>
      <dgm:spPr/>
    </dgm:pt>
    <dgm:pt modelId="{3D0E394E-B650-4195-9A0B-0A348CEBBA27}" type="pres">
      <dgm:prSet presAssocID="{CF4E4FC9-A91A-4770-A906-1BBC9D6D54E4}" presName="node" presStyleLbl="node1" presStyleIdx="4" presStyleCnt="5">
        <dgm:presLayoutVars>
          <dgm:bulletEnabled val="1"/>
        </dgm:presLayoutVars>
      </dgm:prSet>
      <dgm:spPr/>
    </dgm:pt>
  </dgm:ptLst>
  <dgm:cxnLst>
    <dgm:cxn modelId="{08FCE302-4231-4C79-851F-6D2E084A5E16}" type="presOf" srcId="{41275B46-EC68-4E3A-B0A2-38220E2232A1}" destId="{9382CE7D-6423-414D-8F3F-E71611424404}" srcOrd="0" destOrd="0" presId="urn:microsoft.com/office/officeart/2016/7/layout/RepeatingBendingProcessNew"/>
    <dgm:cxn modelId="{E52AE712-50EB-49BA-80E9-0638FF33302A}" srcId="{A91DD509-6287-4E79-94CF-31A9D80CFD07}" destId="{2658780D-4DF6-4A01-9ED0-C21062B11225}" srcOrd="0" destOrd="0" parTransId="{A85D9A79-1592-4340-8E2F-83CD45C75AC0}" sibTransId="{41275B46-EC68-4E3A-B0A2-38220E2232A1}"/>
    <dgm:cxn modelId="{E6AE9028-60A3-4D8E-8997-A9244CDB0C42}" type="presOf" srcId="{FBEB7060-35EF-4C60-A4E9-69C88251D3A8}" destId="{8193F390-92EA-4147-939B-795166112687}" srcOrd="1" destOrd="0" presId="urn:microsoft.com/office/officeart/2016/7/layout/RepeatingBendingProcessNew"/>
    <dgm:cxn modelId="{C4126D2C-AE0D-4C57-98C9-33873DDF9769}" type="presOf" srcId="{646312D1-5765-4EEB-B57D-0E0C85D244A8}" destId="{6ED4678E-3E63-4308-A86E-505433B2404B}" srcOrd="0" destOrd="0" presId="urn:microsoft.com/office/officeart/2016/7/layout/RepeatingBendingProcessNew"/>
    <dgm:cxn modelId="{09195D62-2117-4D6B-BC9B-EC004830991E}" type="presOf" srcId="{2658780D-4DF6-4A01-9ED0-C21062B11225}" destId="{3A8B49FC-D622-49EF-8EC6-8C2E63A13736}" srcOrd="0" destOrd="0" presId="urn:microsoft.com/office/officeart/2016/7/layout/RepeatingBendingProcessNew"/>
    <dgm:cxn modelId="{C9F48746-9028-480F-82CB-684574A3F206}" type="presOf" srcId="{41275B46-EC68-4E3A-B0A2-38220E2232A1}" destId="{74BD8E0A-02B4-4A4C-B86B-DB517901C5E0}" srcOrd="1" destOrd="0" presId="urn:microsoft.com/office/officeart/2016/7/layout/RepeatingBendingProcessNew"/>
    <dgm:cxn modelId="{C0037A67-7178-449D-9FD4-3C59FF55D008}" type="presOf" srcId="{CE615ED7-FAAE-4CA9-97F9-06828A81E213}" destId="{331DF31C-DAC7-4A8B-BF78-6DF0DA7A00FB}" srcOrd="0" destOrd="0" presId="urn:microsoft.com/office/officeart/2016/7/layout/RepeatingBendingProcessNew"/>
    <dgm:cxn modelId="{924E8E4F-9091-4447-BB8F-9F21983E5545}" srcId="{A91DD509-6287-4E79-94CF-31A9D80CFD07}" destId="{CF4E4FC9-A91A-4770-A906-1BBC9D6D54E4}" srcOrd="4" destOrd="0" parTransId="{7EB7C6F5-00AB-488C-B9B4-1F217E6E699E}" sibTransId="{D1B229CA-3609-4E37-8230-122573168224}"/>
    <dgm:cxn modelId="{64F39D5A-54B9-4122-AF9A-5FA1E7F22678}" type="presOf" srcId="{CE615ED7-FAAE-4CA9-97F9-06828A81E213}" destId="{11102EE8-6ADA-46BA-B729-CA2BE383C9F8}" srcOrd="1" destOrd="0" presId="urn:microsoft.com/office/officeart/2016/7/layout/RepeatingBendingProcessNew"/>
    <dgm:cxn modelId="{E239A186-C2E1-4BAC-8156-97FB2B0E8DDC}" type="presOf" srcId="{00FFE7A6-54C0-4A00-A699-A7A8BE65E0E5}" destId="{63A84A8F-7D2D-4E4B-BD51-89F7AAEA2375}" srcOrd="1" destOrd="0" presId="urn:microsoft.com/office/officeart/2016/7/layout/RepeatingBendingProcessNew"/>
    <dgm:cxn modelId="{9E59AC87-C60A-4B86-9C9E-17354843B73F}" type="presOf" srcId="{FBEB7060-35EF-4C60-A4E9-69C88251D3A8}" destId="{B853296E-827D-4EF2-8C49-93D9EB47CEC6}" srcOrd="0" destOrd="0" presId="urn:microsoft.com/office/officeart/2016/7/layout/RepeatingBendingProcessNew"/>
    <dgm:cxn modelId="{1D333A89-CBF6-4517-B859-00E17E686B5E}" type="presOf" srcId="{A91DD509-6287-4E79-94CF-31A9D80CFD07}" destId="{BEC56B0D-57F8-4BE6-BD3E-441DFFE2485E}" srcOrd="0" destOrd="0" presId="urn:microsoft.com/office/officeart/2016/7/layout/RepeatingBendingProcessNew"/>
    <dgm:cxn modelId="{0C348196-E121-4810-A90F-C48F8C737810}" srcId="{A91DD509-6287-4E79-94CF-31A9D80CFD07}" destId="{646312D1-5765-4EEB-B57D-0E0C85D244A8}" srcOrd="2" destOrd="0" parTransId="{D7A01723-9641-48D4-90F0-4B4C529F8444}" sibTransId="{FBEB7060-35EF-4C60-A4E9-69C88251D3A8}"/>
    <dgm:cxn modelId="{87C053B6-8203-4CFC-9AF6-CD37400EDEA2}" srcId="{A91DD509-6287-4E79-94CF-31A9D80CFD07}" destId="{EA72564F-E9D0-4D65-8520-0CF39C8FF730}" srcOrd="3" destOrd="0" parTransId="{6D094A2C-0501-4388-8C0D-A5833AA5B936}" sibTransId="{CE615ED7-FAAE-4CA9-97F9-06828A81E213}"/>
    <dgm:cxn modelId="{B185F6C5-7F3D-4AC9-B0D4-4F80F8E07087}" type="presOf" srcId="{AE95748E-EF5C-4F6E-9B53-AEC4A9800735}" destId="{9F2457C6-5876-4C60-AADB-D76594251BB3}" srcOrd="0" destOrd="0" presId="urn:microsoft.com/office/officeart/2016/7/layout/RepeatingBendingProcessNew"/>
    <dgm:cxn modelId="{B6F9D9CC-5DBD-4C77-8EA1-A2584170898F}" type="presOf" srcId="{CF4E4FC9-A91A-4770-A906-1BBC9D6D54E4}" destId="{3D0E394E-B650-4195-9A0B-0A348CEBBA27}" srcOrd="0" destOrd="0" presId="urn:microsoft.com/office/officeart/2016/7/layout/RepeatingBendingProcessNew"/>
    <dgm:cxn modelId="{42C7BCD2-42BD-4A44-9B41-AEB7187557FA}" type="presOf" srcId="{00FFE7A6-54C0-4A00-A699-A7A8BE65E0E5}" destId="{AA2B509B-37AC-45C4-B760-350E7A5F42BE}" srcOrd="0" destOrd="0" presId="urn:microsoft.com/office/officeart/2016/7/layout/RepeatingBendingProcessNew"/>
    <dgm:cxn modelId="{65F6F3E2-9A85-442D-9314-98C935095996}" srcId="{A91DD509-6287-4E79-94CF-31A9D80CFD07}" destId="{AE95748E-EF5C-4F6E-9B53-AEC4A9800735}" srcOrd="1" destOrd="0" parTransId="{0BC367A6-C4D1-49AA-A5A0-7E11FAEE583D}" sibTransId="{00FFE7A6-54C0-4A00-A699-A7A8BE65E0E5}"/>
    <dgm:cxn modelId="{7858C5E8-C0EF-41B9-BFA8-6020A08F6E59}" type="presOf" srcId="{EA72564F-E9D0-4D65-8520-0CF39C8FF730}" destId="{DF17CB23-EE27-46D2-A476-B510AE134AE6}" srcOrd="0" destOrd="0" presId="urn:microsoft.com/office/officeart/2016/7/layout/RepeatingBendingProcessNew"/>
    <dgm:cxn modelId="{7CD22A35-F8C0-4311-AA2E-8447B346F4B7}" type="presParOf" srcId="{BEC56B0D-57F8-4BE6-BD3E-441DFFE2485E}" destId="{3A8B49FC-D622-49EF-8EC6-8C2E63A13736}" srcOrd="0" destOrd="0" presId="urn:microsoft.com/office/officeart/2016/7/layout/RepeatingBendingProcessNew"/>
    <dgm:cxn modelId="{23EE115F-55B1-439C-835B-35583A1BC46F}" type="presParOf" srcId="{BEC56B0D-57F8-4BE6-BD3E-441DFFE2485E}" destId="{9382CE7D-6423-414D-8F3F-E71611424404}" srcOrd="1" destOrd="0" presId="urn:microsoft.com/office/officeart/2016/7/layout/RepeatingBendingProcessNew"/>
    <dgm:cxn modelId="{D62B4F02-5F05-49B4-820C-2657099BBD73}" type="presParOf" srcId="{9382CE7D-6423-414D-8F3F-E71611424404}" destId="{74BD8E0A-02B4-4A4C-B86B-DB517901C5E0}" srcOrd="0" destOrd="0" presId="urn:microsoft.com/office/officeart/2016/7/layout/RepeatingBendingProcessNew"/>
    <dgm:cxn modelId="{7740B858-CBEC-4F56-9D94-A2AA28F43787}" type="presParOf" srcId="{BEC56B0D-57F8-4BE6-BD3E-441DFFE2485E}" destId="{9F2457C6-5876-4C60-AADB-D76594251BB3}" srcOrd="2" destOrd="0" presId="urn:microsoft.com/office/officeart/2016/7/layout/RepeatingBendingProcessNew"/>
    <dgm:cxn modelId="{ADCBC2AA-C827-4658-85BD-B5D56BF1965B}" type="presParOf" srcId="{BEC56B0D-57F8-4BE6-BD3E-441DFFE2485E}" destId="{AA2B509B-37AC-45C4-B760-350E7A5F42BE}" srcOrd="3" destOrd="0" presId="urn:microsoft.com/office/officeart/2016/7/layout/RepeatingBendingProcessNew"/>
    <dgm:cxn modelId="{0E3C917A-B366-47C0-A94B-80E660D1606E}" type="presParOf" srcId="{AA2B509B-37AC-45C4-B760-350E7A5F42BE}" destId="{63A84A8F-7D2D-4E4B-BD51-89F7AAEA2375}" srcOrd="0" destOrd="0" presId="urn:microsoft.com/office/officeart/2016/7/layout/RepeatingBendingProcessNew"/>
    <dgm:cxn modelId="{113B0B5B-97D5-4E4F-9960-CABD631F75DB}" type="presParOf" srcId="{BEC56B0D-57F8-4BE6-BD3E-441DFFE2485E}" destId="{6ED4678E-3E63-4308-A86E-505433B2404B}" srcOrd="4" destOrd="0" presId="urn:microsoft.com/office/officeart/2016/7/layout/RepeatingBendingProcessNew"/>
    <dgm:cxn modelId="{AF572AEF-8871-42E8-866C-4D2FF44D796D}" type="presParOf" srcId="{BEC56B0D-57F8-4BE6-BD3E-441DFFE2485E}" destId="{B853296E-827D-4EF2-8C49-93D9EB47CEC6}" srcOrd="5" destOrd="0" presId="urn:microsoft.com/office/officeart/2016/7/layout/RepeatingBendingProcessNew"/>
    <dgm:cxn modelId="{01D306AF-4ACB-4E8D-A77F-C37506C0452E}" type="presParOf" srcId="{B853296E-827D-4EF2-8C49-93D9EB47CEC6}" destId="{8193F390-92EA-4147-939B-795166112687}" srcOrd="0" destOrd="0" presId="urn:microsoft.com/office/officeart/2016/7/layout/RepeatingBendingProcessNew"/>
    <dgm:cxn modelId="{D1FC80A3-3EDD-4D10-917C-27F5D3818050}" type="presParOf" srcId="{BEC56B0D-57F8-4BE6-BD3E-441DFFE2485E}" destId="{DF17CB23-EE27-46D2-A476-B510AE134AE6}" srcOrd="6" destOrd="0" presId="urn:microsoft.com/office/officeart/2016/7/layout/RepeatingBendingProcessNew"/>
    <dgm:cxn modelId="{63111C01-4E3D-46F1-BD50-F887D6889490}" type="presParOf" srcId="{BEC56B0D-57F8-4BE6-BD3E-441DFFE2485E}" destId="{331DF31C-DAC7-4A8B-BF78-6DF0DA7A00FB}" srcOrd="7" destOrd="0" presId="urn:microsoft.com/office/officeart/2016/7/layout/RepeatingBendingProcessNew"/>
    <dgm:cxn modelId="{BEE30A8E-CE50-4FCD-80BD-F9DC5BBCC996}" type="presParOf" srcId="{331DF31C-DAC7-4A8B-BF78-6DF0DA7A00FB}" destId="{11102EE8-6ADA-46BA-B729-CA2BE383C9F8}" srcOrd="0" destOrd="0" presId="urn:microsoft.com/office/officeart/2016/7/layout/RepeatingBendingProcessNew"/>
    <dgm:cxn modelId="{1D903279-98CA-4041-A062-2DD01520992A}" type="presParOf" srcId="{BEC56B0D-57F8-4BE6-BD3E-441DFFE2485E}" destId="{3D0E394E-B650-4195-9A0B-0A348CEBBA27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C2CB4DA-FB47-43A5-B445-2F86E667006F}" type="doc">
      <dgm:prSet loTypeId="urn:microsoft.com/office/officeart/2008/layout/Lined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F68D7AA-F9A3-48AD-8EE3-1BB3362AC16D}">
      <dgm:prSet custT="1"/>
      <dgm:spPr/>
      <dgm:t>
        <a:bodyPr/>
        <a:lstStyle/>
        <a:p>
          <a:r>
            <a:rPr lang="hu-HU" sz="2600" b="1" dirty="0">
              <a:latin typeface="Times New Roman" panose="02020603050405020304" pitchFamily="18" charset="0"/>
              <a:cs typeface="Times New Roman" panose="02020603050405020304" pitchFamily="18" charset="0"/>
            </a:rPr>
            <a:t>2025. április 3. </a:t>
          </a:r>
          <a:r>
            <a:rPr lang="hu-HU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A </a:t>
          </a:r>
          <a:r>
            <a:rPr lang="hu-HU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Hivatal</a:t>
          </a:r>
          <a:r>
            <a:rPr lang="hu-HU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elektronikus formában </a:t>
          </a:r>
          <a:r>
            <a:rPr lang="hu-HU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megküldi </a:t>
          </a:r>
          <a:r>
            <a:rPr lang="hu-HU" sz="2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 középfokú iskoláknak a hozzájuk jelentkezettek </a:t>
          </a:r>
          <a:r>
            <a:rPr lang="hu-HU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listáját</a:t>
          </a:r>
          <a:r>
            <a:rPr lang="hu-HU" sz="2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ABC sorrendben</a:t>
          </a:r>
          <a:r>
            <a:rPr lang="hu-HU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F55189-7856-445D-93F4-A70146C75FAE}" type="parTrans" cxnId="{5C69E41E-D470-4A55-A303-209C79E969AF}">
      <dgm:prSet/>
      <dgm:spPr/>
      <dgm:t>
        <a:bodyPr/>
        <a:lstStyle/>
        <a:p>
          <a:endParaRPr lang="en-US"/>
        </a:p>
      </dgm:t>
    </dgm:pt>
    <dgm:pt modelId="{D5EA08E5-FEDB-4B4B-AA35-3FF48B7B5C79}" type="sibTrans" cxnId="{5C69E41E-D470-4A55-A303-209C79E969AF}">
      <dgm:prSet/>
      <dgm:spPr/>
      <dgm:t>
        <a:bodyPr/>
        <a:lstStyle/>
        <a:p>
          <a:endParaRPr lang="en-US"/>
        </a:p>
      </dgm:t>
    </dgm:pt>
    <dgm:pt modelId="{BF9A6BCD-159F-405C-BAA4-B360B1284104}">
      <dgm:prSet custT="1"/>
      <dgm:spPr/>
      <dgm:t>
        <a:bodyPr/>
        <a:lstStyle/>
        <a:p>
          <a:r>
            <a:rPr lang="hu-HU" sz="2600" b="1" dirty="0">
              <a:latin typeface="Times New Roman" panose="02020603050405020304" pitchFamily="18" charset="0"/>
              <a:cs typeface="Times New Roman" panose="02020603050405020304" pitchFamily="18" charset="0"/>
            </a:rPr>
            <a:t>2025. április 10. </a:t>
          </a:r>
          <a:r>
            <a:rPr lang="hu-HU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A Hivatal </a:t>
          </a:r>
          <a:r>
            <a:rPr lang="hu-HU" sz="2600" b="1" dirty="0">
              <a:latin typeface="Times New Roman" panose="02020603050405020304" pitchFamily="18" charset="0"/>
              <a:cs typeface="Times New Roman" panose="02020603050405020304" pitchFamily="18" charset="0"/>
            </a:rPr>
            <a:t>a módosító tanulói adatlapok alapján kiegészíti </a:t>
          </a:r>
          <a:r>
            <a:rPr lang="hu-HU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a jelentkezettek listáját. 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520D5D-4779-4F41-A704-2AAE97069CD6}" type="parTrans" cxnId="{921586E2-A37F-4173-A34C-04AA9522EAEF}">
      <dgm:prSet/>
      <dgm:spPr/>
      <dgm:t>
        <a:bodyPr/>
        <a:lstStyle/>
        <a:p>
          <a:endParaRPr lang="en-US"/>
        </a:p>
      </dgm:t>
    </dgm:pt>
    <dgm:pt modelId="{A854208C-429D-49C9-82FF-80DF094957CA}" type="sibTrans" cxnId="{921586E2-A37F-4173-A34C-04AA9522EAEF}">
      <dgm:prSet/>
      <dgm:spPr/>
      <dgm:t>
        <a:bodyPr/>
        <a:lstStyle/>
        <a:p>
          <a:endParaRPr lang="en-US"/>
        </a:p>
      </dgm:t>
    </dgm:pt>
    <dgm:pt modelId="{A901B5C8-92A9-4CB6-996F-B16A4CF596E9}">
      <dgm:prSet custT="1"/>
      <dgm:spPr/>
      <dgm:t>
        <a:bodyPr/>
        <a:lstStyle/>
        <a:p>
          <a:r>
            <a:rPr lang="hu-HU" sz="2600" b="1" dirty="0">
              <a:latin typeface="Times New Roman" panose="02020603050405020304" pitchFamily="18" charset="0"/>
              <a:cs typeface="Times New Roman" panose="02020603050405020304" pitchFamily="18" charset="0"/>
            </a:rPr>
            <a:t>2025. április 15. </a:t>
          </a:r>
          <a:r>
            <a:rPr lang="hu-H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középfokú iskola igazgatója </a:t>
          </a:r>
          <a:r>
            <a:rPr lang="hu-HU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az ideiglenes felvételi rangsort</a:t>
          </a:r>
          <a:r>
            <a:rPr lang="hu-HU" sz="2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– a Hivatal által meghatározott módon – </a:t>
          </a:r>
          <a:r>
            <a:rPr lang="hu-HU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megküldi a Hivatalnak. </a:t>
          </a:r>
          <a:endParaRPr lang="en-US" sz="2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4F94BE-7C91-42C3-A3CE-6178E392FBE5}" type="parTrans" cxnId="{368C1D1B-FC32-434D-8F2F-6C75140CD261}">
      <dgm:prSet/>
      <dgm:spPr/>
      <dgm:t>
        <a:bodyPr/>
        <a:lstStyle/>
        <a:p>
          <a:endParaRPr lang="en-US"/>
        </a:p>
      </dgm:t>
    </dgm:pt>
    <dgm:pt modelId="{6DE8585B-E052-4596-B2D8-D9A1FDEC0042}" type="sibTrans" cxnId="{368C1D1B-FC32-434D-8F2F-6C75140CD261}">
      <dgm:prSet/>
      <dgm:spPr/>
      <dgm:t>
        <a:bodyPr/>
        <a:lstStyle/>
        <a:p>
          <a:endParaRPr lang="en-US"/>
        </a:p>
      </dgm:t>
    </dgm:pt>
    <dgm:pt modelId="{48ED6B4B-4315-4D4C-BFDE-48F504F16CBE}">
      <dgm:prSet custT="1"/>
      <dgm:spPr/>
      <dgm:t>
        <a:bodyPr/>
        <a:lstStyle/>
        <a:p>
          <a:r>
            <a:rPr lang="hu-HU" sz="2600" b="1" dirty="0">
              <a:latin typeface="Times New Roman" panose="02020603050405020304" pitchFamily="18" charset="0"/>
              <a:cs typeface="Times New Roman" panose="02020603050405020304" pitchFamily="18" charset="0"/>
            </a:rPr>
            <a:t>2025. április 28. </a:t>
          </a:r>
          <a:r>
            <a:rPr lang="hu-HU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Hivatal kialakítja a végeredményt </a:t>
          </a:r>
          <a:r>
            <a:rPr lang="hu-HU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az igazgatói döntések és tanulói adatlapok egyeztetése alapján, </a:t>
          </a:r>
          <a:r>
            <a:rPr lang="hu-HU" sz="2600" b="1" dirty="0">
              <a:latin typeface="Times New Roman" panose="02020603050405020304" pitchFamily="18" charset="0"/>
              <a:cs typeface="Times New Roman" panose="02020603050405020304" pitchFamily="18" charset="0"/>
            </a:rPr>
            <a:t>és elküldi azt a középfokú iskoláknak </a:t>
          </a:r>
          <a:r>
            <a:rPr lang="hu-HU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(egyeztetett felvételi jegyzék). </a:t>
          </a:r>
          <a:r>
            <a:rPr lang="hu-HU" sz="2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4D5AB2-F952-4F0E-B339-3E8A3A2E0DF5}" type="parTrans" cxnId="{33229577-F1DA-44E1-A4CE-F29FCF499278}">
      <dgm:prSet/>
      <dgm:spPr/>
      <dgm:t>
        <a:bodyPr/>
        <a:lstStyle/>
        <a:p>
          <a:endParaRPr lang="hu-HU"/>
        </a:p>
      </dgm:t>
    </dgm:pt>
    <dgm:pt modelId="{56574DF2-544C-4109-AF03-84CA801BD44B}" type="sibTrans" cxnId="{33229577-F1DA-44E1-A4CE-F29FCF499278}">
      <dgm:prSet/>
      <dgm:spPr/>
      <dgm:t>
        <a:bodyPr/>
        <a:lstStyle/>
        <a:p>
          <a:endParaRPr lang="hu-HU"/>
        </a:p>
      </dgm:t>
    </dgm:pt>
    <dgm:pt modelId="{3F701FA7-03F7-43A3-B1B0-7C27EBFAF3B1}">
      <dgm:prSet custT="1"/>
      <dgm:spPr/>
      <dgm:t>
        <a:bodyPr/>
        <a:lstStyle/>
        <a:p>
          <a:r>
            <a:rPr lang="hu-HU" sz="2600" b="1" dirty="0">
              <a:latin typeface="Times New Roman" panose="02020603050405020304" pitchFamily="18" charset="0"/>
              <a:cs typeface="Times New Roman" panose="02020603050405020304" pitchFamily="18" charset="0"/>
            </a:rPr>
            <a:t>2025. május 5. </a:t>
          </a:r>
          <a:r>
            <a:rPr lang="hu-HU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A felvételt hirdető </a:t>
          </a:r>
          <a:r>
            <a:rPr lang="hu-HU" sz="2600" b="1" dirty="0">
              <a:latin typeface="Times New Roman" panose="02020603050405020304" pitchFamily="18" charset="0"/>
              <a:cs typeface="Times New Roman" panose="02020603050405020304" pitchFamily="18" charset="0"/>
            </a:rPr>
            <a:t>középfokú iskolák </a:t>
          </a:r>
          <a:r>
            <a:rPr lang="hu-HU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megküldik a felvételről vagy az elutasításról szóló értesítést </a:t>
          </a:r>
          <a:r>
            <a:rPr lang="hu-HU" sz="2600" b="0" dirty="0">
              <a:latin typeface="Times New Roman" panose="02020603050405020304" pitchFamily="18" charset="0"/>
              <a:cs typeface="Times New Roman" panose="02020603050405020304" pitchFamily="18" charset="0"/>
            </a:rPr>
            <a:t>a jelentkezőknek és az általános iskoláknak. </a:t>
          </a:r>
          <a:endParaRPr lang="en-US" sz="2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C9C124-F334-41D4-ADE6-19136461AD3B}" type="parTrans" cxnId="{679CF632-202A-432D-BD7F-1D859FF24AFF}">
      <dgm:prSet/>
      <dgm:spPr/>
      <dgm:t>
        <a:bodyPr/>
        <a:lstStyle/>
        <a:p>
          <a:endParaRPr lang="hu-HU"/>
        </a:p>
      </dgm:t>
    </dgm:pt>
    <dgm:pt modelId="{B3A2430A-23A0-427F-AB90-C18C17A050D9}" type="sibTrans" cxnId="{679CF632-202A-432D-BD7F-1D859FF24AFF}">
      <dgm:prSet/>
      <dgm:spPr/>
      <dgm:t>
        <a:bodyPr/>
        <a:lstStyle/>
        <a:p>
          <a:endParaRPr lang="hu-HU"/>
        </a:p>
      </dgm:t>
    </dgm:pt>
    <dgm:pt modelId="{1D09979E-6844-49A6-AB93-34CF90A2768C}" type="pres">
      <dgm:prSet presAssocID="{0C2CB4DA-FB47-43A5-B445-2F86E667006F}" presName="vert0" presStyleCnt="0">
        <dgm:presLayoutVars>
          <dgm:dir/>
          <dgm:animOne val="branch"/>
          <dgm:animLvl val="lvl"/>
        </dgm:presLayoutVars>
      </dgm:prSet>
      <dgm:spPr/>
    </dgm:pt>
    <dgm:pt modelId="{1923EA6F-0AA9-4AE9-9D8C-2C44EF1E8168}" type="pres">
      <dgm:prSet presAssocID="{7F68D7AA-F9A3-48AD-8EE3-1BB3362AC16D}" presName="thickLine" presStyleLbl="alignNode1" presStyleIdx="0" presStyleCnt="5"/>
      <dgm:spPr/>
    </dgm:pt>
    <dgm:pt modelId="{313EFFC6-67D8-4C41-ADC6-6F982140BF48}" type="pres">
      <dgm:prSet presAssocID="{7F68D7AA-F9A3-48AD-8EE3-1BB3362AC16D}" presName="horz1" presStyleCnt="0"/>
      <dgm:spPr/>
    </dgm:pt>
    <dgm:pt modelId="{CFAD4197-F182-4D67-A395-98AAF9F2F8AF}" type="pres">
      <dgm:prSet presAssocID="{7F68D7AA-F9A3-48AD-8EE3-1BB3362AC16D}" presName="tx1" presStyleLbl="revTx" presStyleIdx="0" presStyleCnt="5" custScaleY="66669"/>
      <dgm:spPr/>
    </dgm:pt>
    <dgm:pt modelId="{AACB79EC-92C8-444B-AA22-45908401AF4C}" type="pres">
      <dgm:prSet presAssocID="{7F68D7AA-F9A3-48AD-8EE3-1BB3362AC16D}" presName="vert1" presStyleCnt="0"/>
      <dgm:spPr/>
    </dgm:pt>
    <dgm:pt modelId="{15B25E67-D908-4A91-A704-1E0E4D7CE7B3}" type="pres">
      <dgm:prSet presAssocID="{BF9A6BCD-159F-405C-BAA4-B360B1284104}" presName="thickLine" presStyleLbl="alignNode1" presStyleIdx="1" presStyleCnt="5"/>
      <dgm:spPr/>
    </dgm:pt>
    <dgm:pt modelId="{2F6D6FD0-52B1-40EB-8EF8-C4DE8558B6EB}" type="pres">
      <dgm:prSet presAssocID="{BF9A6BCD-159F-405C-BAA4-B360B1284104}" presName="horz1" presStyleCnt="0"/>
      <dgm:spPr/>
    </dgm:pt>
    <dgm:pt modelId="{4CEC8DC3-5DBE-4E41-A9D6-D1FF88635A67}" type="pres">
      <dgm:prSet presAssocID="{BF9A6BCD-159F-405C-BAA4-B360B1284104}" presName="tx1" presStyleLbl="revTx" presStyleIdx="1" presStyleCnt="5" custScaleY="77568"/>
      <dgm:spPr/>
    </dgm:pt>
    <dgm:pt modelId="{753A0DFF-DF7F-41B1-B023-EF9B7B8EEFB5}" type="pres">
      <dgm:prSet presAssocID="{BF9A6BCD-159F-405C-BAA4-B360B1284104}" presName="vert1" presStyleCnt="0"/>
      <dgm:spPr/>
    </dgm:pt>
    <dgm:pt modelId="{67AB92DF-AC85-486D-88F4-1B3D114568F5}" type="pres">
      <dgm:prSet presAssocID="{A901B5C8-92A9-4CB6-996F-B16A4CF596E9}" presName="thickLine" presStyleLbl="alignNode1" presStyleIdx="2" presStyleCnt="5"/>
      <dgm:spPr/>
    </dgm:pt>
    <dgm:pt modelId="{E2790C13-02EF-46E9-989D-A417554D3805}" type="pres">
      <dgm:prSet presAssocID="{A901B5C8-92A9-4CB6-996F-B16A4CF596E9}" presName="horz1" presStyleCnt="0"/>
      <dgm:spPr/>
    </dgm:pt>
    <dgm:pt modelId="{48EDAD8E-2CD0-4D75-846D-7454A25D7128}" type="pres">
      <dgm:prSet presAssocID="{A901B5C8-92A9-4CB6-996F-B16A4CF596E9}" presName="tx1" presStyleLbl="revTx" presStyleIdx="2" presStyleCnt="5"/>
      <dgm:spPr/>
    </dgm:pt>
    <dgm:pt modelId="{48A388A3-2D36-4E50-BE40-031F541BE5BA}" type="pres">
      <dgm:prSet presAssocID="{A901B5C8-92A9-4CB6-996F-B16A4CF596E9}" presName="vert1" presStyleCnt="0"/>
      <dgm:spPr/>
    </dgm:pt>
    <dgm:pt modelId="{81C9F381-0B31-46A1-979B-53F699C9C508}" type="pres">
      <dgm:prSet presAssocID="{48ED6B4B-4315-4D4C-BFDE-48F504F16CBE}" presName="thickLine" presStyleLbl="alignNode1" presStyleIdx="3" presStyleCnt="5"/>
      <dgm:spPr/>
    </dgm:pt>
    <dgm:pt modelId="{CD704CD8-F6FA-480D-8956-42FF3CBFA7ED}" type="pres">
      <dgm:prSet presAssocID="{48ED6B4B-4315-4D4C-BFDE-48F504F16CBE}" presName="horz1" presStyleCnt="0"/>
      <dgm:spPr/>
    </dgm:pt>
    <dgm:pt modelId="{9BB990C2-AB2D-48F0-A4B3-A8EFDD9B45D6}" type="pres">
      <dgm:prSet presAssocID="{48ED6B4B-4315-4D4C-BFDE-48F504F16CBE}" presName="tx1" presStyleLbl="revTx" presStyleIdx="3" presStyleCnt="5"/>
      <dgm:spPr/>
    </dgm:pt>
    <dgm:pt modelId="{D7EBDFB6-7E16-4D8A-9A36-814FC5FF472D}" type="pres">
      <dgm:prSet presAssocID="{48ED6B4B-4315-4D4C-BFDE-48F504F16CBE}" presName="vert1" presStyleCnt="0"/>
      <dgm:spPr/>
    </dgm:pt>
    <dgm:pt modelId="{1F5FA747-D0DD-4C6D-9681-68690B9249BE}" type="pres">
      <dgm:prSet presAssocID="{3F701FA7-03F7-43A3-B1B0-7C27EBFAF3B1}" presName="thickLine" presStyleLbl="alignNode1" presStyleIdx="4" presStyleCnt="5"/>
      <dgm:spPr/>
    </dgm:pt>
    <dgm:pt modelId="{C69689A2-423A-41A2-8344-E8F5F071A167}" type="pres">
      <dgm:prSet presAssocID="{3F701FA7-03F7-43A3-B1B0-7C27EBFAF3B1}" presName="horz1" presStyleCnt="0"/>
      <dgm:spPr/>
    </dgm:pt>
    <dgm:pt modelId="{107D3450-732A-49A0-9B1E-496ED7D57DFA}" type="pres">
      <dgm:prSet presAssocID="{3F701FA7-03F7-43A3-B1B0-7C27EBFAF3B1}" presName="tx1" presStyleLbl="revTx" presStyleIdx="4" presStyleCnt="5"/>
      <dgm:spPr/>
    </dgm:pt>
    <dgm:pt modelId="{0BC2E5DF-45C8-4D07-B7E9-E394DE10CE57}" type="pres">
      <dgm:prSet presAssocID="{3F701FA7-03F7-43A3-B1B0-7C27EBFAF3B1}" presName="vert1" presStyleCnt="0"/>
      <dgm:spPr/>
    </dgm:pt>
  </dgm:ptLst>
  <dgm:cxnLst>
    <dgm:cxn modelId="{368C1D1B-FC32-434D-8F2F-6C75140CD261}" srcId="{0C2CB4DA-FB47-43A5-B445-2F86E667006F}" destId="{A901B5C8-92A9-4CB6-996F-B16A4CF596E9}" srcOrd="2" destOrd="0" parTransId="{524F94BE-7C91-42C3-A3CE-6178E392FBE5}" sibTransId="{6DE8585B-E052-4596-B2D8-D9A1FDEC0042}"/>
    <dgm:cxn modelId="{5C69E41E-D470-4A55-A303-209C79E969AF}" srcId="{0C2CB4DA-FB47-43A5-B445-2F86E667006F}" destId="{7F68D7AA-F9A3-48AD-8EE3-1BB3362AC16D}" srcOrd="0" destOrd="0" parTransId="{D6F55189-7856-445D-93F4-A70146C75FAE}" sibTransId="{D5EA08E5-FEDB-4B4B-AA35-3FF48B7B5C79}"/>
    <dgm:cxn modelId="{679CF632-202A-432D-BD7F-1D859FF24AFF}" srcId="{0C2CB4DA-FB47-43A5-B445-2F86E667006F}" destId="{3F701FA7-03F7-43A3-B1B0-7C27EBFAF3B1}" srcOrd="4" destOrd="0" parTransId="{59C9C124-F334-41D4-ADE6-19136461AD3B}" sibTransId="{B3A2430A-23A0-427F-AB90-C18C17A050D9}"/>
    <dgm:cxn modelId="{3BAF8946-A860-4507-B4B4-237F6968BB6F}" type="presOf" srcId="{A901B5C8-92A9-4CB6-996F-B16A4CF596E9}" destId="{48EDAD8E-2CD0-4D75-846D-7454A25D7128}" srcOrd="0" destOrd="0" presId="urn:microsoft.com/office/officeart/2008/layout/LinedList"/>
    <dgm:cxn modelId="{1943E56B-A0AA-49C7-A6EF-0D6891C3A8D0}" type="presOf" srcId="{0C2CB4DA-FB47-43A5-B445-2F86E667006F}" destId="{1D09979E-6844-49A6-AB93-34CF90A2768C}" srcOrd="0" destOrd="0" presId="urn:microsoft.com/office/officeart/2008/layout/LinedList"/>
    <dgm:cxn modelId="{35A27E4D-74C4-4185-B9BE-2846EE322ECA}" type="presOf" srcId="{7F68D7AA-F9A3-48AD-8EE3-1BB3362AC16D}" destId="{CFAD4197-F182-4D67-A395-98AAF9F2F8AF}" srcOrd="0" destOrd="0" presId="urn:microsoft.com/office/officeart/2008/layout/LinedList"/>
    <dgm:cxn modelId="{33229577-F1DA-44E1-A4CE-F29FCF499278}" srcId="{0C2CB4DA-FB47-43A5-B445-2F86E667006F}" destId="{48ED6B4B-4315-4D4C-BFDE-48F504F16CBE}" srcOrd="3" destOrd="0" parTransId="{E14D5AB2-F952-4F0E-B339-3E8A3A2E0DF5}" sibTransId="{56574DF2-544C-4109-AF03-84CA801BD44B}"/>
    <dgm:cxn modelId="{7E3FA399-C442-4E32-9179-BD1CAB129138}" type="presOf" srcId="{48ED6B4B-4315-4D4C-BFDE-48F504F16CBE}" destId="{9BB990C2-AB2D-48F0-A4B3-A8EFDD9B45D6}" srcOrd="0" destOrd="0" presId="urn:microsoft.com/office/officeart/2008/layout/LinedList"/>
    <dgm:cxn modelId="{FC72B0AB-094D-43FA-8509-AE4AF57EABD0}" type="presOf" srcId="{3F701FA7-03F7-43A3-B1B0-7C27EBFAF3B1}" destId="{107D3450-732A-49A0-9B1E-496ED7D57DFA}" srcOrd="0" destOrd="0" presId="urn:microsoft.com/office/officeart/2008/layout/LinedList"/>
    <dgm:cxn modelId="{B361CDDC-A555-4194-BD3D-432F347E91A7}" type="presOf" srcId="{BF9A6BCD-159F-405C-BAA4-B360B1284104}" destId="{4CEC8DC3-5DBE-4E41-A9D6-D1FF88635A67}" srcOrd="0" destOrd="0" presId="urn:microsoft.com/office/officeart/2008/layout/LinedList"/>
    <dgm:cxn modelId="{921586E2-A37F-4173-A34C-04AA9522EAEF}" srcId="{0C2CB4DA-FB47-43A5-B445-2F86E667006F}" destId="{BF9A6BCD-159F-405C-BAA4-B360B1284104}" srcOrd="1" destOrd="0" parTransId="{49520D5D-4779-4F41-A704-2AAE97069CD6}" sibTransId="{A854208C-429D-49C9-82FF-80DF094957CA}"/>
    <dgm:cxn modelId="{B4EE651E-82BF-4D35-9735-7F0E334A5D9F}" type="presParOf" srcId="{1D09979E-6844-49A6-AB93-34CF90A2768C}" destId="{1923EA6F-0AA9-4AE9-9D8C-2C44EF1E8168}" srcOrd="0" destOrd="0" presId="urn:microsoft.com/office/officeart/2008/layout/LinedList"/>
    <dgm:cxn modelId="{90FF3ABA-53B8-445A-9084-BBD5D168B962}" type="presParOf" srcId="{1D09979E-6844-49A6-AB93-34CF90A2768C}" destId="{313EFFC6-67D8-4C41-ADC6-6F982140BF48}" srcOrd="1" destOrd="0" presId="urn:microsoft.com/office/officeart/2008/layout/LinedList"/>
    <dgm:cxn modelId="{0A622FD5-7FC9-4F62-876C-B1C5E664FA72}" type="presParOf" srcId="{313EFFC6-67D8-4C41-ADC6-6F982140BF48}" destId="{CFAD4197-F182-4D67-A395-98AAF9F2F8AF}" srcOrd="0" destOrd="0" presId="urn:microsoft.com/office/officeart/2008/layout/LinedList"/>
    <dgm:cxn modelId="{69C33FA7-AF16-4EE0-9E67-2755C3CD775D}" type="presParOf" srcId="{313EFFC6-67D8-4C41-ADC6-6F982140BF48}" destId="{AACB79EC-92C8-444B-AA22-45908401AF4C}" srcOrd="1" destOrd="0" presId="urn:microsoft.com/office/officeart/2008/layout/LinedList"/>
    <dgm:cxn modelId="{84C8DCCE-A68B-4538-AA9F-8F6DF06AC35B}" type="presParOf" srcId="{1D09979E-6844-49A6-AB93-34CF90A2768C}" destId="{15B25E67-D908-4A91-A704-1E0E4D7CE7B3}" srcOrd="2" destOrd="0" presId="urn:microsoft.com/office/officeart/2008/layout/LinedList"/>
    <dgm:cxn modelId="{2D0EACB2-D28F-4D38-AD9E-CCC1D8C083F6}" type="presParOf" srcId="{1D09979E-6844-49A6-AB93-34CF90A2768C}" destId="{2F6D6FD0-52B1-40EB-8EF8-C4DE8558B6EB}" srcOrd="3" destOrd="0" presId="urn:microsoft.com/office/officeart/2008/layout/LinedList"/>
    <dgm:cxn modelId="{4C4014A2-FC71-4F51-B26D-69D2E5952107}" type="presParOf" srcId="{2F6D6FD0-52B1-40EB-8EF8-C4DE8558B6EB}" destId="{4CEC8DC3-5DBE-4E41-A9D6-D1FF88635A67}" srcOrd="0" destOrd="0" presId="urn:microsoft.com/office/officeart/2008/layout/LinedList"/>
    <dgm:cxn modelId="{0D0C6227-C02C-462E-9F50-372D365B100D}" type="presParOf" srcId="{2F6D6FD0-52B1-40EB-8EF8-C4DE8558B6EB}" destId="{753A0DFF-DF7F-41B1-B023-EF9B7B8EEFB5}" srcOrd="1" destOrd="0" presId="urn:microsoft.com/office/officeart/2008/layout/LinedList"/>
    <dgm:cxn modelId="{23938CF1-9FFE-47D4-BD3E-BCCAE7139898}" type="presParOf" srcId="{1D09979E-6844-49A6-AB93-34CF90A2768C}" destId="{67AB92DF-AC85-486D-88F4-1B3D114568F5}" srcOrd="4" destOrd="0" presId="urn:microsoft.com/office/officeart/2008/layout/LinedList"/>
    <dgm:cxn modelId="{67098F7D-9343-40AE-9E08-3B8DDC82091C}" type="presParOf" srcId="{1D09979E-6844-49A6-AB93-34CF90A2768C}" destId="{E2790C13-02EF-46E9-989D-A417554D3805}" srcOrd="5" destOrd="0" presId="urn:microsoft.com/office/officeart/2008/layout/LinedList"/>
    <dgm:cxn modelId="{12CC3C89-50F7-4B75-8561-B407CC25E8C7}" type="presParOf" srcId="{E2790C13-02EF-46E9-989D-A417554D3805}" destId="{48EDAD8E-2CD0-4D75-846D-7454A25D7128}" srcOrd="0" destOrd="0" presId="urn:microsoft.com/office/officeart/2008/layout/LinedList"/>
    <dgm:cxn modelId="{D829E784-19E3-40C0-84C1-06146BFD73A6}" type="presParOf" srcId="{E2790C13-02EF-46E9-989D-A417554D3805}" destId="{48A388A3-2D36-4E50-BE40-031F541BE5BA}" srcOrd="1" destOrd="0" presId="urn:microsoft.com/office/officeart/2008/layout/LinedList"/>
    <dgm:cxn modelId="{50F68472-C43E-4E49-965E-A98C526A4330}" type="presParOf" srcId="{1D09979E-6844-49A6-AB93-34CF90A2768C}" destId="{81C9F381-0B31-46A1-979B-53F699C9C508}" srcOrd="6" destOrd="0" presId="urn:microsoft.com/office/officeart/2008/layout/LinedList"/>
    <dgm:cxn modelId="{E809EEB5-1CA8-4D85-AF76-B7200952029A}" type="presParOf" srcId="{1D09979E-6844-49A6-AB93-34CF90A2768C}" destId="{CD704CD8-F6FA-480D-8956-42FF3CBFA7ED}" srcOrd="7" destOrd="0" presId="urn:microsoft.com/office/officeart/2008/layout/LinedList"/>
    <dgm:cxn modelId="{74A2FF66-CB0C-48F3-8855-A7C0E2035408}" type="presParOf" srcId="{CD704CD8-F6FA-480D-8956-42FF3CBFA7ED}" destId="{9BB990C2-AB2D-48F0-A4B3-A8EFDD9B45D6}" srcOrd="0" destOrd="0" presId="urn:microsoft.com/office/officeart/2008/layout/LinedList"/>
    <dgm:cxn modelId="{6F3085BE-14E9-4711-913C-9DF973A9029F}" type="presParOf" srcId="{CD704CD8-F6FA-480D-8956-42FF3CBFA7ED}" destId="{D7EBDFB6-7E16-4D8A-9A36-814FC5FF472D}" srcOrd="1" destOrd="0" presId="urn:microsoft.com/office/officeart/2008/layout/LinedList"/>
    <dgm:cxn modelId="{475D4668-28BA-432E-82C5-BB651097B4AD}" type="presParOf" srcId="{1D09979E-6844-49A6-AB93-34CF90A2768C}" destId="{1F5FA747-D0DD-4C6D-9681-68690B9249BE}" srcOrd="8" destOrd="0" presId="urn:microsoft.com/office/officeart/2008/layout/LinedList"/>
    <dgm:cxn modelId="{39A46AF4-F5F2-4208-87DC-4C417278A65F}" type="presParOf" srcId="{1D09979E-6844-49A6-AB93-34CF90A2768C}" destId="{C69689A2-423A-41A2-8344-E8F5F071A167}" srcOrd="9" destOrd="0" presId="urn:microsoft.com/office/officeart/2008/layout/LinedList"/>
    <dgm:cxn modelId="{E3F78B80-C93B-4F6D-AA23-AB1262A32F43}" type="presParOf" srcId="{C69689A2-423A-41A2-8344-E8F5F071A167}" destId="{107D3450-732A-49A0-9B1E-496ED7D57DFA}" srcOrd="0" destOrd="0" presId="urn:microsoft.com/office/officeart/2008/layout/LinedList"/>
    <dgm:cxn modelId="{BB9FA160-8D18-4A17-9553-217386D04557}" type="presParOf" srcId="{C69689A2-423A-41A2-8344-E8F5F071A167}" destId="{0BC2E5DF-45C8-4D07-B7E9-E394DE10CE5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834F1C9-6E24-47FD-B3D0-B57BBD56A5D7}" type="doc">
      <dgm:prSet loTypeId="urn:microsoft.com/office/officeart/2016/7/layout/RepeatingBendingProcessNew" loCatId="process" qsTypeId="urn:microsoft.com/office/officeart/2005/8/quickstyle/3d2" qsCatId="3D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1FC97489-28D8-499E-8FDB-E257E777F98A}">
      <dgm:prSet custT="1"/>
      <dgm:spPr/>
      <dgm:t>
        <a:bodyPr/>
        <a:lstStyle/>
        <a:p>
          <a:r>
            <a:rPr lang="hu-HU" sz="2100" b="1" dirty="0">
              <a:latin typeface="Times New Roman" panose="02020603050405020304" pitchFamily="18" charset="0"/>
              <a:cs typeface="Times New Roman" panose="02020603050405020304" pitchFamily="18" charset="0"/>
            </a:rPr>
            <a:t>2025. május 12-13.</a:t>
          </a:r>
          <a:r>
            <a:rPr lang="hu-H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hu-HU" sz="2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Rendkívüli felvételi eljárást kell tartani</a:t>
          </a:r>
          <a:r>
            <a:rPr lang="hu-HU" sz="2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hu-HU" sz="2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</a:t>
          </a:r>
          <a:r>
            <a:rPr lang="hu-HU" sz="2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az általános felvételi eljárás keretében a felvehető létszám 90%-</a:t>
          </a:r>
          <a:r>
            <a:rPr lang="hu-H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ánál</a:t>
          </a:r>
          <a:r>
            <a:rPr lang="hu-H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kevesebb tanulót vettek fel. </a:t>
          </a:r>
          <a:endParaRPr lang="en-US" sz="2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96AB6C-0A79-468F-A9A3-DD89A39CBDC8}" type="parTrans" cxnId="{1C7D2BCC-69AC-49D3-A1A0-E2D1BCBE0C94}">
      <dgm:prSet/>
      <dgm:spPr/>
      <dgm:t>
        <a:bodyPr/>
        <a:lstStyle/>
        <a:p>
          <a:endParaRPr lang="en-US"/>
        </a:p>
      </dgm:t>
    </dgm:pt>
    <dgm:pt modelId="{840B98F2-8045-4D3B-A875-3DE331C785C8}" type="sibTrans" cxnId="{1C7D2BCC-69AC-49D3-A1A0-E2D1BCBE0C94}">
      <dgm:prSet/>
      <dgm:spPr/>
      <dgm:t>
        <a:bodyPr/>
        <a:lstStyle/>
        <a:p>
          <a:endParaRPr lang="en-US"/>
        </a:p>
      </dgm:t>
    </dgm:pt>
    <dgm:pt modelId="{89B2E11E-AB62-4F15-8CCB-1A9982E50F56}">
      <dgm:prSet custT="1"/>
      <dgm:spPr/>
      <dgm:t>
        <a:bodyPr/>
        <a:lstStyle/>
        <a:p>
          <a:r>
            <a:rPr lang="hu-HU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2025. május 12. – augusztus 31</a:t>
          </a:r>
          <a:r>
            <a:rPr lang="hu-H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  <a:p>
          <a:r>
            <a:rPr lang="hu-H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A középfokú iskola igazgatója rendkívüli </a:t>
          </a:r>
          <a:r>
            <a:rPr lang="hu-HU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felvételi eljárást írhat ki</a:t>
          </a:r>
          <a:r>
            <a:rPr lang="hu-HU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5934C9-6B8B-4E94-8FA9-F7CE9015D2F6}" type="parTrans" cxnId="{C36479E5-D0B3-463E-B897-821F64AE4F86}">
      <dgm:prSet/>
      <dgm:spPr/>
      <dgm:t>
        <a:bodyPr/>
        <a:lstStyle/>
        <a:p>
          <a:endParaRPr lang="en-US"/>
        </a:p>
      </dgm:t>
    </dgm:pt>
    <dgm:pt modelId="{D3853732-0B0D-4ABE-88A9-A14C484AD51E}" type="sibTrans" cxnId="{C36479E5-D0B3-463E-B897-821F64AE4F86}">
      <dgm:prSet/>
      <dgm:spPr/>
      <dgm:t>
        <a:bodyPr/>
        <a:lstStyle/>
        <a:p>
          <a:endParaRPr lang="en-US"/>
        </a:p>
      </dgm:t>
    </dgm:pt>
    <dgm:pt modelId="{0DD55F25-89C2-4653-ADBE-CB20521813FE}">
      <dgm:prSet custT="1"/>
      <dgm:spPr/>
      <dgm:t>
        <a:bodyPr/>
        <a:lstStyle/>
        <a:p>
          <a:r>
            <a:rPr lang="hu-HU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2025. május 23. </a:t>
          </a:r>
        </a:p>
        <a:p>
          <a:r>
            <a:rPr lang="hu-H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A 2025. május 23-ig megtartott rendkívüli felvételi eljárást meghirdető iskola </a:t>
          </a:r>
          <a:r>
            <a:rPr lang="hu-HU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igazgatója dönt a felvételi kérelmekről</a:t>
          </a:r>
          <a:r>
            <a:rPr lang="hu-H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2E5EB2-29BE-45BD-BA48-0B670E32AB87}" type="parTrans" cxnId="{65C3CA7D-0952-405E-8168-DFB185B90F2F}">
      <dgm:prSet/>
      <dgm:spPr/>
      <dgm:t>
        <a:bodyPr/>
        <a:lstStyle/>
        <a:p>
          <a:endParaRPr lang="hu-HU"/>
        </a:p>
      </dgm:t>
    </dgm:pt>
    <dgm:pt modelId="{43F118F3-30CC-4019-BB5E-4CEA62095525}" type="sibTrans" cxnId="{65C3CA7D-0952-405E-8168-DFB185B90F2F}">
      <dgm:prSet/>
      <dgm:spPr/>
      <dgm:t>
        <a:bodyPr/>
        <a:lstStyle/>
        <a:p>
          <a:endParaRPr lang="hu-HU"/>
        </a:p>
      </dgm:t>
    </dgm:pt>
    <dgm:pt modelId="{E25B5EA8-3568-4755-9E9A-9486A067979A}">
      <dgm:prSet custT="1"/>
      <dgm:spPr/>
      <dgm:t>
        <a:bodyPr/>
        <a:lstStyle/>
        <a:p>
          <a:r>
            <a:rPr lang="hu-HU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2025. június 1. </a:t>
          </a:r>
        </a:p>
        <a:p>
          <a:r>
            <a:rPr lang="hu-H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A </a:t>
          </a:r>
          <a:r>
            <a:rPr lang="hu-HU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benyújtott kérelmek alapján </a:t>
          </a:r>
          <a:r>
            <a:rPr lang="hu-H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lefolytatott </a:t>
          </a:r>
          <a:r>
            <a:rPr lang="hu-HU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jogorvoslati eljárás befejezése </a:t>
          </a:r>
          <a:r>
            <a:rPr lang="hu-H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a fenntartónál.</a:t>
          </a:r>
          <a:endParaRPr lang="en-US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91E18E-5453-466B-B027-C43F2D0E24FB}" type="parTrans" cxnId="{F6C8D1D1-C2A3-46C7-AD1A-3031630B79BE}">
      <dgm:prSet/>
      <dgm:spPr/>
      <dgm:t>
        <a:bodyPr/>
        <a:lstStyle/>
        <a:p>
          <a:endParaRPr lang="hu-HU"/>
        </a:p>
      </dgm:t>
    </dgm:pt>
    <dgm:pt modelId="{E4735148-9C88-4B1C-B27E-B7EED786AD5D}" type="sibTrans" cxnId="{F6C8D1D1-C2A3-46C7-AD1A-3031630B79BE}">
      <dgm:prSet/>
      <dgm:spPr/>
      <dgm:t>
        <a:bodyPr/>
        <a:lstStyle/>
        <a:p>
          <a:endParaRPr lang="hu-HU"/>
        </a:p>
      </dgm:t>
    </dgm:pt>
    <dgm:pt modelId="{DBC66F7F-02B4-4574-B597-F7BDB9C8813D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hu-H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2025. június 30. - július 2.</a:t>
          </a:r>
        </a:p>
        <a:p>
          <a:r>
            <a:rPr lang="hu-H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BEIRATKOZÁS A KÖZÉPFOKÚ ISKOLÁKBA</a:t>
          </a:r>
          <a:endParaRPr lang="en-US" sz="2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00320F-2A9E-4337-93BD-E09E0D0DB45B}" type="parTrans" cxnId="{7FD513FB-2634-45B4-AC79-D4671B8A4F64}">
      <dgm:prSet/>
      <dgm:spPr/>
      <dgm:t>
        <a:bodyPr/>
        <a:lstStyle/>
        <a:p>
          <a:endParaRPr lang="hu-HU"/>
        </a:p>
      </dgm:t>
    </dgm:pt>
    <dgm:pt modelId="{15AE74F7-3F41-48D4-86E3-DD662E894D84}" type="sibTrans" cxnId="{7FD513FB-2634-45B4-AC79-D4671B8A4F64}">
      <dgm:prSet/>
      <dgm:spPr/>
      <dgm:t>
        <a:bodyPr/>
        <a:lstStyle/>
        <a:p>
          <a:endParaRPr lang="hu-HU"/>
        </a:p>
      </dgm:t>
    </dgm:pt>
    <dgm:pt modelId="{D6A1C26F-51AB-407D-A2E3-F744282C75E5}" type="pres">
      <dgm:prSet presAssocID="{5834F1C9-6E24-47FD-B3D0-B57BBD56A5D7}" presName="Name0" presStyleCnt="0">
        <dgm:presLayoutVars>
          <dgm:dir/>
          <dgm:resizeHandles val="exact"/>
        </dgm:presLayoutVars>
      </dgm:prSet>
      <dgm:spPr/>
    </dgm:pt>
    <dgm:pt modelId="{0BB9ECD9-060A-4D7F-A235-075AE362C8BD}" type="pres">
      <dgm:prSet presAssocID="{1FC97489-28D8-499E-8FDB-E257E777F98A}" presName="node" presStyleLbl="node1" presStyleIdx="0" presStyleCnt="5" custScaleX="116739" custScaleY="123292" custLinFactNeighborX="3895" custLinFactNeighborY="-7900">
        <dgm:presLayoutVars>
          <dgm:bulletEnabled val="1"/>
        </dgm:presLayoutVars>
      </dgm:prSet>
      <dgm:spPr/>
    </dgm:pt>
    <dgm:pt modelId="{8A475260-A272-40C4-9A4E-6C2407B66A25}" type="pres">
      <dgm:prSet presAssocID="{840B98F2-8045-4D3B-A875-3DE331C785C8}" presName="sibTrans" presStyleLbl="sibTrans1D1" presStyleIdx="0" presStyleCnt="4"/>
      <dgm:spPr/>
    </dgm:pt>
    <dgm:pt modelId="{D41547D5-513F-4605-A5A3-5B31D2AEF5BE}" type="pres">
      <dgm:prSet presAssocID="{840B98F2-8045-4D3B-A875-3DE331C785C8}" presName="connectorText" presStyleLbl="sibTrans1D1" presStyleIdx="0" presStyleCnt="4"/>
      <dgm:spPr/>
    </dgm:pt>
    <dgm:pt modelId="{FA21977C-4E82-4B74-BF99-34230F67BDB2}" type="pres">
      <dgm:prSet presAssocID="{89B2E11E-AB62-4F15-8CCB-1A9982E50F56}" presName="node" presStyleLbl="node1" presStyleIdx="1" presStyleCnt="5" custScaleX="87781" custScaleY="135343" custLinFactNeighborX="-4868" custLinFactNeighborY="4561">
        <dgm:presLayoutVars>
          <dgm:bulletEnabled val="1"/>
        </dgm:presLayoutVars>
      </dgm:prSet>
      <dgm:spPr/>
    </dgm:pt>
    <dgm:pt modelId="{A9031BBC-2342-4CCB-9C96-BB3DA3D4C3C4}" type="pres">
      <dgm:prSet presAssocID="{D3853732-0B0D-4ABE-88A9-A14C484AD51E}" presName="sibTrans" presStyleLbl="sibTrans1D1" presStyleIdx="1" presStyleCnt="4"/>
      <dgm:spPr/>
    </dgm:pt>
    <dgm:pt modelId="{88B23F40-5037-4DF8-A135-D60E19F383EB}" type="pres">
      <dgm:prSet presAssocID="{D3853732-0B0D-4ABE-88A9-A14C484AD51E}" presName="connectorText" presStyleLbl="sibTrans1D1" presStyleIdx="1" presStyleCnt="4"/>
      <dgm:spPr/>
    </dgm:pt>
    <dgm:pt modelId="{04965723-1DED-43DA-95DA-62562A004519}" type="pres">
      <dgm:prSet presAssocID="{0DD55F25-89C2-4653-ADBE-CB20521813FE}" presName="node" presStyleLbl="node1" presStyleIdx="2" presStyleCnt="5" custScaleX="122266" custScaleY="126709" custLinFactNeighborX="-2878" custLinFactNeighborY="-716">
        <dgm:presLayoutVars>
          <dgm:bulletEnabled val="1"/>
        </dgm:presLayoutVars>
      </dgm:prSet>
      <dgm:spPr/>
    </dgm:pt>
    <dgm:pt modelId="{B450FAFF-EFF0-4338-A6A6-CE86E462AA87}" type="pres">
      <dgm:prSet presAssocID="{43F118F3-30CC-4019-BB5E-4CEA62095525}" presName="sibTrans" presStyleLbl="sibTrans1D1" presStyleIdx="2" presStyleCnt="4"/>
      <dgm:spPr/>
    </dgm:pt>
    <dgm:pt modelId="{2E934E27-D797-4D49-8E11-8759A9AA961B}" type="pres">
      <dgm:prSet presAssocID="{43F118F3-30CC-4019-BB5E-4CEA62095525}" presName="connectorText" presStyleLbl="sibTrans1D1" presStyleIdx="2" presStyleCnt="4"/>
      <dgm:spPr/>
    </dgm:pt>
    <dgm:pt modelId="{27F5E677-31D6-416B-A49E-E257A74386A4}" type="pres">
      <dgm:prSet presAssocID="{E25B5EA8-3568-4755-9E9A-9486A067979A}" presName="node" presStyleLbl="node1" presStyleIdx="3" presStyleCnt="5" custScaleX="137106">
        <dgm:presLayoutVars>
          <dgm:bulletEnabled val="1"/>
        </dgm:presLayoutVars>
      </dgm:prSet>
      <dgm:spPr/>
    </dgm:pt>
    <dgm:pt modelId="{72793A87-B5D4-4A60-9AA5-C3626CCFB9BD}" type="pres">
      <dgm:prSet presAssocID="{E4735148-9C88-4B1C-B27E-B7EED786AD5D}" presName="sibTrans" presStyleLbl="sibTrans1D1" presStyleIdx="3" presStyleCnt="4"/>
      <dgm:spPr/>
    </dgm:pt>
    <dgm:pt modelId="{FDBF32CD-BC52-4B92-898C-4C5DF7D93ACA}" type="pres">
      <dgm:prSet presAssocID="{E4735148-9C88-4B1C-B27E-B7EED786AD5D}" presName="connectorText" presStyleLbl="sibTrans1D1" presStyleIdx="3" presStyleCnt="4"/>
      <dgm:spPr/>
    </dgm:pt>
    <dgm:pt modelId="{33C17BCC-0E7C-4040-BA5F-51FE31C077DF}" type="pres">
      <dgm:prSet presAssocID="{DBC66F7F-02B4-4574-B597-F7BDB9C8813D}" presName="node" presStyleLbl="node1" presStyleIdx="4" presStyleCnt="5" custScaleX="164508">
        <dgm:presLayoutVars>
          <dgm:bulletEnabled val="1"/>
        </dgm:presLayoutVars>
      </dgm:prSet>
      <dgm:spPr/>
    </dgm:pt>
  </dgm:ptLst>
  <dgm:cxnLst>
    <dgm:cxn modelId="{5BBF0D09-47F9-46DE-9D62-E6364D8C62E2}" type="presOf" srcId="{E25B5EA8-3568-4755-9E9A-9486A067979A}" destId="{27F5E677-31D6-416B-A49E-E257A74386A4}" srcOrd="0" destOrd="0" presId="urn:microsoft.com/office/officeart/2016/7/layout/RepeatingBendingProcessNew"/>
    <dgm:cxn modelId="{291F6E18-7100-4F34-8057-BD65D70FC685}" type="presOf" srcId="{DBC66F7F-02B4-4574-B597-F7BDB9C8813D}" destId="{33C17BCC-0E7C-4040-BA5F-51FE31C077DF}" srcOrd="0" destOrd="0" presId="urn:microsoft.com/office/officeart/2016/7/layout/RepeatingBendingProcessNew"/>
    <dgm:cxn modelId="{B712CB21-F566-4CE4-89D4-69F5C696638B}" type="presOf" srcId="{840B98F2-8045-4D3B-A875-3DE331C785C8}" destId="{8A475260-A272-40C4-9A4E-6C2407B66A25}" srcOrd="0" destOrd="0" presId="urn:microsoft.com/office/officeart/2016/7/layout/RepeatingBendingProcessNew"/>
    <dgm:cxn modelId="{FBF29E40-6421-44E9-A68D-9052459BC398}" type="presOf" srcId="{D3853732-0B0D-4ABE-88A9-A14C484AD51E}" destId="{A9031BBC-2342-4CCB-9C96-BB3DA3D4C3C4}" srcOrd="0" destOrd="0" presId="urn:microsoft.com/office/officeart/2016/7/layout/RepeatingBendingProcessNew"/>
    <dgm:cxn modelId="{3F015A60-9096-4090-8E1C-1E813ECFEC7F}" type="presOf" srcId="{840B98F2-8045-4D3B-A875-3DE331C785C8}" destId="{D41547D5-513F-4605-A5A3-5B31D2AEF5BE}" srcOrd="1" destOrd="0" presId="urn:microsoft.com/office/officeart/2016/7/layout/RepeatingBendingProcessNew"/>
    <dgm:cxn modelId="{FEE2524B-A9BE-4422-A501-727259B655EA}" type="presOf" srcId="{E4735148-9C88-4B1C-B27E-B7EED786AD5D}" destId="{72793A87-B5D4-4A60-9AA5-C3626CCFB9BD}" srcOrd="0" destOrd="0" presId="urn:microsoft.com/office/officeart/2016/7/layout/RepeatingBendingProcessNew"/>
    <dgm:cxn modelId="{71E8A24B-A1A6-4EE9-8132-5C5B37D27BB7}" type="presOf" srcId="{43F118F3-30CC-4019-BB5E-4CEA62095525}" destId="{B450FAFF-EFF0-4338-A6A6-CE86E462AA87}" srcOrd="0" destOrd="0" presId="urn:microsoft.com/office/officeart/2016/7/layout/RepeatingBendingProcessNew"/>
    <dgm:cxn modelId="{0D092A6F-7F98-4DC4-A183-49B699AF479F}" type="presOf" srcId="{0DD55F25-89C2-4653-ADBE-CB20521813FE}" destId="{04965723-1DED-43DA-95DA-62562A004519}" srcOrd="0" destOrd="0" presId="urn:microsoft.com/office/officeart/2016/7/layout/RepeatingBendingProcessNew"/>
    <dgm:cxn modelId="{65C3CA7D-0952-405E-8168-DFB185B90F2F}" srcId="{5834F1C9-6E24-47FD-B3D0-B57BBD56A5D7}" destId="{0DD55F25-89C2-4653-ADBE-CB20521813FE}" srcOrd="2" destOrd="0" parTransId="{652E5EB2-29BE-45BD-BA48-0B670E32AB87}" sibTransId="{43F118F3-30CC-4019-BB5E-4CEA62095525}"/>
    <dgm:cxn modelId="{7312D982-B896-4BDB-959F-B3D37CC45A03}" type="presOf" srcId="{D3853732-0B0D-4ABE-88A9-A14C484AD51E}" destId="{88B23F40-5037-4DF8-A135-D60E19F383EB}" srcOrd="1" destOrd="0" presId="urn:microsoft.com/office/officeart/2016/7/layout/RepeatingBendingProcessNew"/>
    <dgm:cxn modelId="{E3F3DA9C-3670-4431-A4C2-121584F53828}" type="presOf" srcId="{43F118F3-30CC-4019-BB5E-4CEA62095525}" destId="{2E934E27-D797-4D49-8E11-8759A9AA961B}" srcOrd="1" destOrd="0" presId="urn:microsoft.com/office/officeart/2016/7/layout/RepeatingBendingProcessNew"/>
    <dgm:cxn modelId="{F29134C3-763D-4BCF-BBFF-7C97B1BB665A}" type="presOf" srcId="{5834F1C9-6E24-47FD-B3D0-B57BBD56A5D7}" destId="{D6A1C26F-51AB-407D-A2E3-F744282C75E5}" srcOrd="0" destOrd="0" presId="urn:microsoft.com/office/officeart/2016/7/layout/RepeatingBendingProcessNew"/>
    <dgm:cxn modelId="{1C7D2BCC-69AC-49D3-A1A0-E2D1BCBE0C94}" srcId="{5834F1C9-6E24-47FD-B3D0-B57BBD56A5D7}" destId="{1FC97489-28D8-499E-8FDB-E257E777F98A}" srcOrd="0" destOrd="0" parTransId="{8096AB6C-0A79-468F-A9A3-DD89A39CBDC8}" sibTransId="{840B98F2-8045-4D3B-A875-3DE331C785C8}"/>
    <dgm:cxn modelId="{F6C8D1D1-C2A3-46C7-AD1A-3031630B79BE}" srcId="{5834F1C9-6E24-47FD-B3D0-B57BBD56A5D7}" destId="{E25B5EA8-3568-4755-9E9A-9486A067979A}" srcOrd="3" destOrd="0" parTransId="{4991E18E-5453-466B-B027-C43F2D0E24FB}" sibTransId="{E4735148-9C88-4B1C-B27E-B7EED786AD5D}"/>
    <dgm:cxn modelId="{25AA05DA-EBB8-4D3F-AADD-4547BBA80E7F}" type="presOf" srcId="{1FC97489-28D8-499E-8FDB-E257E777F98A}" destId="{0BB9ECD9-060A-4D7F-A235-075AE362C8BD}" srcOrd="0" destOrd="0" presId="urn:microsoft.com/office/officeart/2016/7/layout/RepeatingBendingProcessNew"/>
    <dgm:cxn modelId="{42D936DB-608D-442F-8AAC-5D71F29947C4}" type="presOf" srcId="{89B2E11E-AB62-4F15-8CCB-1A9982E50F56}" destId="{FA21977C-4E82-4B74-BF99-34230F67BDB2}" srcOrd="0" destOrd="0" presId="urn:microsoft.com/office/officeart/2016/7/layout/RepeatingBendingProcessNew"/>
    <dgm:cxn modelId="{71820CDE-2905-44E4-BEA9-A2235514657E}" type="presOf" srcId="{E4735148-9C88-4B1C-B27E-B7EED786AD5D}" destId="{FDBF32CD-BC52-4B92-898C-4C5DF7D93ACA}" srcOrd="1" destOrd="0" presId="urn:microsoft.com/office/officeart/2016/7/layout/RepeatingBendingProcessNew"/>
    <dgm:cxn modelId="{C36479E5-D0B3-463E-B897-821F64AE4F86}" srcId="{5834F1C9-6E24-47FD-B3D0-B57BBD56A5D7}" destId="{89B2E11E-AB62-4F15-8CCB-1A9982E50F56}" srcOrd="1" destOrd="0" parTransId="{CC5934C9-6B8B-4E94-8FA9-F7CE9015D2F6}" sibTransId="{D3853732-0B0D-4ABE-88A9-A14C484AD51E}"/>
    <dgm:cxn modelId="{7FD513FB-2634-45B4-AC79-D4671B8A4F64}" srcId="{5834F1C9-6E24-47FD-B3D0-B57BBD56A5D7}" destId="{DBC66F7F-02B4-4574-B597-F7BDB9C8813D}" srcOrd="4" destOrd="0" parTransId="{D700320F-2A9E-4337-93BD-E09E0D0DB45B}" sibTransId="{15AE74F7-3F41-48D4-86E3-DD662E894D84}"/>
    <dgm:cxn modelId="{66A5AE68-796E-4126-9D01-265EDD5C9734}" type="presParOf" srcId="{D6A1C26F-51AB-407D-A2E3-F744282C75E5}" destId="{0BB9ECD9-060A-4D7F-A235-075AE362C8BD}" srcOrd="0" destOrd="0" presId="urn:microsoft.com/office/officeart/2016/7/layout/RepeatingBendingProcessNew"/>
    <dgm:cxn modelId="{58B4EC02-DA27-405E-893B-334B59C78508}" type="presParOf" srcId="{D6A1C26F-51AB-407D-A2E3-F744282C75E5}" destId="{8A475260-A272-40C4-9A4E-6C2407B66A25}" srcOrd="1" destOrd="0" presId="urn:microsoft.com/office/officeart/2016/7/layout/RepeatingBendingProcessNew"/>
    <dgm:cxn modelId="{F777B09B-B192-464F-A96C-222045BD1186}" type="presParOf" srcId="{8A475260-A272-40C4-9A4E-6C2407B66A25}" destId="{D41547D5-513F-4605-A5A3-5B31D2AEF5BE}" srcOrd="0" destOrd="0" presId="urn:microsoft.com/office/officeart/2016/7/layout/RepeatingBendingProcessNew"/>
    <dgm:cxn modelId="{14441327-A9D9-4F9E-A262-4214D3006A6C}" type="presParOf" srcId="{D6A1C26F-51AB-407D-A2E3-F744282C75E5}" destId="{FA21977C-4E82-4B74-BF99-34230F67BDB2}" srcOrd="2" destOrd="0" presId="urn:microsoft.com/office/officeart/2016/7/layout/RepeatingBendingProcessNew"/>
    <dgm:cxn modelId="{2EA57586-3EEC-48E6-8132-12728EC67D2C}" type="presParOf" srcId="{D6A1C26F-51AB-407D-A2E3-F744282C75E5}" destId="{A9031BBC-2342-4CCB-9C96-BB3DA3D4C3C4}" srcOrd="3" destOrd="0" presId="urn:microsoft.com/office/officeart/2016/7/layout/RepeatingBendingProcessNew"/>
    <dgm:cxn modelId="{5F5550D9-A0A9-484A-A22D-ACE1AE86E417}" type="presParOf" srcId="{A9031BBC-2342-4CCB-9C96-BB3DA3D4C3C4}" destId="{88B23F40-5037-4DF8-A135-D60E19F383EB}" srcOrd="0" destOrd="0" presId="urn:microsoft.com/office/officeart/2016/7/layout/RepeatingBendingProcessNew"/>
    <dgm:cxn modelId="{10387851-8D42-44B0-9EEB-440102FB39AC}" type="presParOf" srcId="{D6A1C26F-51AB-407D-A2E3-F744282C75E5}" destId="{04965723-1DED-43DA-95DA-62562A004519}" srcOrd="4" destOrd="0" presId="urn:microsoft.com/office/officeart/2016/7/layout/RepeatingBendingProcessNew"/>
    <dgm:cxn modelId="{9C0C16EE-800D-4357-B291-4B045D9F4EE3}" type="presParOf" srcId="{D6A1C26F-51AB-407D-A2E3-F744282C75E5}" destId="{B450FAFF-EFF0-4338-A6A6-CE86E462AA87}" srcOrd="5" destOrd="0" presId="urn:microsoft.com/office/officeart/2016/7/layout/RepeatingBendingProcessNew"/>
    <dgm:cxn modelId="{9F112AAA-95E1-4E19-BDD1-E2439667C3C0}" type="presParOf" srcId="{B450FAFF-EFF0-4338-A6A6-CE86E462AA87}" destId="{2E934E27-D797-4D49-8E11-8759A9AA961B}" srcOrd="0" destOrd="0" presId="urn:microsoft.com/office/officeart/2016/7/layout/RepeatingBendingProcessNew"/>
    <dgm:cxn modelId="{0C3B848B-9A1F-4741-9916-3D8BFC196B9D}" type="presParOf" srcId="{D6A1C26F-51AB-407D-A2E3-F744282C75E5}" destId="{27F5E677-31D6-416B-A49E-E257A74386A4}" srcOrd="6" destOrd="0" presId="urn:microsoft.com/office/officeart/2016/7/layout/RepeatingBendingProcessNew"/>
    <dgm:cxn modelId="{142D7707-B85A-4CB8-B608-CE2828536928}" type="presParOf" srcId="{D6A1C26F-51AB-407D-A2E3-F744282C75E5}" destId="{72793A87-B5D4-4A60-9AA5-C3626CCFB9BD}" srcOrd="7" destOrd="0" presId="urn:microsoft.com/office/officeart/2016/7/layout/RepeatingBendingProcessNew"/>
    <dgm:cxn modelId="{52D3E51A-D737-40DD-927B-828C9A944209}" type="presParOf" srcId="{72793A87-B5D4-4A60-9AA5-C3626CCFB9BD}" destId="{FDBF32CD-BC52-4B92-898C-4C5DF7D93ACA}" srcOrd="0" destOrd="0" presId="urn:microsoft.com/office/officeart/2016/7/layout/RepeatingBendingProcessNew"/>
    <dgm:cxn modelId="{F4FA0832-A0A7-48EB-9F66-12E80BCE022F}" type="presParOf" srcId="{D6A1C26F-51AB-407D-A2E3-F744282C75E5}" destId="{33C17BCC-0E7C-4040-BA5F-51FE31C077DF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C28DE6A-2A52-4C48-B6E2-063320374DFC}" type="doc">
      <dgm:prSet loTypeId="urn:microsoft.com/office/officeart/2005/8/layout/vProcess5" loCatId="process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5F18E02C-9EB9-452D-89F1-2EBD34226685}">
      <dgm:prSet custT="1"/>
      <dgm:spPr/>
      <dgm:t>
        <a:bodyPr/>
        <a:lstStyle/>
        <a:p>
          <a:r>
            <a:rPr lang="hu-H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Az Oktatási Hivatal </a:t>
          </a:r>
          <a:r>
            <a:rPr lang="hu-H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az igazgatók által - </a:t>
          </a:r>
          <a:r>
            <a:rPr lang="hu-H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tanulmányi területenként </a:t>
          </a:r>
          <a:r>
            <a:rPr lang="hu-H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- meghatározott felvehető tanulói </a:t>
          </a:r>
          <a:r>
            <a:rPr lang="hu-H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létszámnak</a:t>
          </a:r>
          <a:r>
            <a:rPr lang="hu-H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megfelelően, és a </a:t>
          </a:r>
          <a:r>
            <a:rPr lang="hu-H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módosító kérelmeket is</a:t>
          </a:r>
          <a:r>
            <a:rPr lang="hu-H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figyelembe véve, </a:t>
          </a:r>
          <a:r>
            <a:rPr lang="hu-H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 felvételi rangsorok alapján megállapítja, hogy melyik iskola kinek a jelentkezését fogadta el.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43F7DE-7B68-4677-823A-D958B98D8923}" type="parTrans" cxnId="{C70009E7-58F0-46E6-AE17-6262543E6C20}">
      <dgm:prSet/>
      <dgm:spPr/>
      <dgm:t>
        <a:bodyPr/>
        <a:lstStyle/>
        <a:p>
          <a:endParaRPr lang="en-US"/>
        </a:p>
      </dgm:t>
    </dgm:pt>
    <dgm:pt modelId="{4A44D8B5-8BA7-4F45-9A7F-42E7247CC25D}" type="sibTrans" cxnId="{C70009E7-58F0-46E6-AE17-6262543E6C20}">
      <dgm:prSet/>
      <dgm:spPr/>
      <dgm:t>
        <a:bodyPr/>
        <a:lstStyle/>
        <a:p>
          <a:endParaRPr lang="en-US"/>
        </a:p>
      </dgm:t>
    </dgm:pt>
    <dgm:pt modelId="{D72C3EDD-C0AB-400F-93AA-C63F34D93CFD}">
      <dgm:prSet custT="1"/>
      <dgm:spPr/>
      <dgm:t>
        <a:bodyPr/>
        <a:lstStyle/>
        <a:p>
          <a:r>
            <a:rPr lang="hu-H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Az intézményi listák beérkezését követően a </a:t>
          </a:r>
          <a:r>
            <a:rPr lang="hu-H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Hivatal </a:t>
          </a:r>
          <a:r>
            <a:rPr lang="hu-H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egy erre a célra kifejlesztett </a:t>
          </a:r>
          <a:r>
            <a:rPr lang="hu-H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szoftver </a:t>
          </a:r>
          <a:r>
            <a:rPr lang="hu-H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segítségével </a:t>
          </a:r>
          <a:r>
            <a:rPr lang="hu-H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állapítja meg, hogy </a:t>
          </a:r>
          <a:r>
            <a:rPr lang="hu-H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 tanuló hová nyert felvételt – </a:t>
          </a:r>
          <a:r>
            <a:rPr lang="hu-H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EGYEZTETETT FELVÉTELI JEGYZÉK</a:t>
          </a:r>
          <a:endParaRPr lang="en-US" sz="2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FC6E7B-5B9D-48D2-841F-584D168E7887}" type="parTrans" cxnId="{544E8FD7-5668-4187-BEA9-98D98A9327B5}">
      <dgm:prSet/>
      <dgm:spPr/>
      <dgm:t>
        <a:bodyPr/>
        <a:lstStyle/>
        <a:p>
          <a:endParaRPr lang="en-US"/>
        </a:p>
      </dgm:t>
    </dgm:pt>
    <dgm:pt modelId="{2B10015C-D6BB-4118-8D56-11AF50A15790}" type="sibTrans" cxnId="{544E8FD7-5668-4187-BEA9-98D98A9327B5}">
      <dgm:prSet/>
      <dgm:spPr/>
      <dgm:t>
        <a:bodyPr/>
        <a:lstStyle/>
        <a:p>
          <a:endParaRPr lang="en-US"/>
        </a:p>
      </dgm:t>
    </dgm:pt>
    <dgm:pt modelId="{D4EC4A1E-49FA-48C6-B045-2CCFECFE7100}" type="pres">
      <dgm:prSet presAssocID="{8C28DE6A-2A52-4C48-B6E2-063320374DFC}" presName="outerComposite" presStyleCnt="0">
        <dgm:presLayoutVars>
          <dgm:chMax val="5"/>
          <dgm:dir/>
          <dgm:resizeHandles val="exact"/>
        </dgm:presLayoutVars>
      </dgm:prSet>
      <dgm:spPr/>
    </dgm:pt>
    <dgm:pt modelId="{ED339768-AB78-4632-8547-8A654AD34CB9}" type="pres">
      <dgm:prSet presAssocID="{8C28DE6A-2A52-4C48-B6E2-063320374DFC}" presName="dummyMaxCanvas" presStyleCnt="0">
        <dgm:presLayoutVars/>
      </dgm:prSet>
      <dgm:spPr/>
    </dgm:pt>
    <dgm:pt modelId="{C5342D37-7122-4136-A5A9-5FA5EA2BB031}" type="pres">
      <dgm:prSet presAssocID="{8C28DE6A-2A52-4C48-B6E2-063320374DFC}" presName="TwoNodes_1" presStyleLbl="node1" presStyleIdx="0" presStyleCnt="2">
        <dgm:presLayoutVars>
          <dgm:bulletEnabled val="1"/>
        </dgm:presLayoutVars>
      </dgm:prSet>
      <dgm:spPr/>
    </dgm:pt>
    <dgm:pt modelId="{295E1ABE-38CA-415E-A9CD-CE3A1C9EF45E}" type="pres">
      <dgm:prSet presAssocID="{8C28DE6A-2A52-4C48-B6E2-063320374DFC}" presName="TwoNodes_2" presStyleLbl="node1" presStyleIdx="1" presStyleCnt="2">
        <dgm:presLayoutVars>
          <dgm:bulletEnabled val="1"/>
        </dgm:presLayoutVars>
      </dgm:prSet>
      <dgm:spPr/>
    </dgm:pt>
    <dgm:pt modelId="{E1BEA92B-3EA6-4398-9FC6-9AD193D5F131}" type="pres">
      <dgm:prSet presAssocID="{8C28DE6A-2A52-4C48-B6E2-063320374DFC}" presName="TwoConn_1-2" presStyleLbl="fgAccFollowNode1" presStyleIdx="0" presStyleCnt="1">
        <dgm:presLayoutVars>
          <dgm:bulletEnabled val="1"/>
        </dgm:presLayoutVars>
      </dgm:prSet>
      <dgm:spPr/>
    </dgm:pt>
    <dgm:pt modelId="{7F579043-2D3D-4CA8-AA0B-1F647C5C0D6B}" type="pres">
      <dgm:prSet presAssocID="{8C28DE6A-2A52-4C48-B6E2-063320374DFC}" presName="TwoNodes_1_text" presStyleLbl="node1" presStyleIdx="1" presStyleCnt="2">
        <dgm:presLayoutVars>
          <dgm:bulletEnabled val="1"/>
        </dgm:presLayoutVars>
      </dgm:prSet>
      <dgm:spPr/>
    </dgm:pt>
    <dgm:pt modelId="{DBB2F815-C774-49D1-A7A1-99C4C0E2E18D}" type="pres">
      <dgm:prSet presAssocID="{8C28DE6A-2A52-4C48-B6E2-063320374DFC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C2902F2F-5E6F-471C-B4CB-EBCBB4DCB287}" type="presOf" srcId="{8C28DE6A-2A52-4C48-B6E2-063320374DFC}" destId="{D4EC4A1E-49FA-48C6-B045-2CCFECFE7100}" srcOrd="0" destOrd="0" presId="urn:microsoft.com/office/officeart/2005/8/layout/vProcess5"/>
    <dgm:cxn modelId="{6C9FAE32-BF02-4605-9C03-D15130D943A1}" type="presOf" srcId="{5F18E02C-9EB9-452D-89F1-2EBD34226685}" destId="{7F579043-2D3D-4CA8-AA0B-1F647C5C0D6B}" srcOrd="1" destOrd="0" presId="urn:microsoft.com/office/officeart/2005/8/layout/vProcess5"/>
    <dgm:cxn modelId="{515BB539-D7DA-4885-BFD5-776CFEA98BE2}" type="presOf" srcId="{D72C3EDD-C0AB-400F-93AA-C63F34D93CFD}" destId="{DBB2F815-C774-49D1-A7A1-99C4C0E2E18D}" srcOrd="1" destOrd="0" presId="urn:microsoft.com/office/officeart/2005/8/layout/vProcess5"/>
    <dgm:cxn modelId="{EAC9FA71-84A7-47E6-881D-2D4489A5C9FE}" type="presOf" srcId="{4A44D8B5-8BA7-4F45-9A7F-42E7247CC25D}" destId="{E1BEA92B-3EA6-4398-9FC6-9AD193D5F131}" srcOrd="0" destOrd="0" presId="urn:microsoft.com/office/officeart/2005/8/layout/vProcess5"/>
    <dgm:cxn modelId="{D06A4C93-4CC3-45CC-A375-540EB1501E72}" type="presOf" srcId="{D72C3EDD-C0AB-400F-93AA-C63F34D93CFD}" destId="{295E1ABE-38CA-415E-A9CD-CE3A1C9EF45E}" srcOrd="0" destOrd="0" presId="urn:microsoft.com/office/officeart/2005/8/layout/vProcess5"/>
    <dgm:cxn modelId="{F23F169B-585D-45C6-A63D-51DE2CBAC5B1}" type="presOf" srcId="{5F18E02C-9EB9-452D-89F1-2EBD34226685}" destId="{C5342D37-7122-4136-A5A9-5FA5EA2BB031}" srcOrd="0" destOrd="0" presId="urn:microsoft.com/office/officeart/2005/8/layout/vProcess5"/>
    <dgm:cxn modelId="{544E8FD7-5668-4187-BEA9-98D98A9327B5}" srcId="{8C28DE6A-2A52-4C48-B6E2-063320374DFC}" destId="{D72C3EDD-C0AB-400F-93AA-C63F34D93CFD}" srcOrd="1" destOrd="0" parTransId="{DCFC6E7B-5B9D-48D2-841F-584D168E7887}" sibTransId="{2B10015C-D6BB-4118-8D56-11AF50A15790}"/>
    <dgm:cxn modelId="{C70009E7-58F0-46E6-AE17-6262543E6C20}" srcId="{8C28DE6A-2A52-4C48-B6E2-063320374DFC}" destId="{5F18E02C-9EB9-452D-89F1-2EBD34226685}" srcOrd="0" destOrd="0" parTransId="{6B43F7DE-7B68-4677-823A-D958B98D8923}" sibTransId="{4A44D8B5-8BA7-4F45-9A7F-42E7247CC25D}"/>
    <dgm:cxn modelId="{CEB9810B-8C18-4503-A90C-C5DE06187B1D}" type="presParOf" srcId="{D4EC4A1E-49FA-48C6-B045-2CCFECFE7100}" destId="{ED339768-AB78-4632-8547-8A654AD34CB9}" srcOrd="0" destOrd="0" presId="urn:microsoft.com/office/officeart/2005/8/layout/vProcess5"/>
    <dgm:cxn modelId="{033840C7-E25C-4AB0-BC2F-0FB576C0759E}" type="presParOf" srcId="{D4EC4A1E-49FA-48C6-B045-2CCFECFE7100}" destId="{C5342D37-7122-4136-A5A9-5FA5EA2BB031}" srcOrd="1" destOrd="0" presId="urn:microsoft.com/office/officeart/2005/8/layout/vProcess5"/>
    <dgm:cxn modelId="{A48D05CB-0C64-4046-A7EC-A505F7DF9D39}" type="presParOf" srcId="{D4EC4A1E-49FA-48C6-B045-2CCFECFE7100}" destId="{295E1ABE-38CA-415E-A9CD-CE3A1C9EF45E}" srcOrd="2" destOrd="0" presId="urn:microsoft.com/office/officeart/2005/8/layout/vProcess5"/>
    <dgm:cxn modelId="{6D9DDA76-53CE-4678-A7DA-19F463378AE6}" type="presParOf" srcId="{D4EC4A1E-49FA-48C6-B045-2CCFECFE7100}" destId="{E1BEA92B-3EA6-4398-9FC6-9AD193D5F131}" srcOrd="3" destOrd="0" presId="urn:microsoft.com/office/officeart/2005/8/layout/vProcess5"/>
    <dgm:cxn modelId="{69121971-F46C-464C-85CB-4D6072144FE4}" type="presParOf" srcId="{D4EC4A1E-49FA-48C6-B045-2CCFECFE7100}" destId="{7F579043-2D3D-4CA8-AA0B-1F647C5C0D6B}" srcOrd="4" destOrd="0" presId="urn:microsoft.com/office/officeart/2005/8/layout/vProcess5"/>
    <dgm:cxn modelId="{449EB8AF-FA48-4015-BE59-A8A02B8DA1EC}" type="presParOf" srcId="{D4EC4A1E-49FA-48C6-B045-2CCFECFE7100}" destId="{DBB2F815-C774-49D1-A7A1-99C4C0E2E18D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C28DE6A-2A52-4C48-B6E2-063320374DFC}" type="doc">
      <dgm:prSet loTypeId="urn:microsoft.com/office/officeart/2005/8/layout/process2" loCatId="process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D72C3EDD-C0AB-400F-93AA-C63F34D93CFD}">
      <dgm:prSet custT="1"/>
      <dgm:spPr/>
      <dgm:t>
        <a:bodyPr/>
        <a:lstStyle/>
        <a:p>
          <a:r>
            <a:rPr lang="hu-H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Ha</a:t>
          </a:r>
          <a:r>
            <a:rPr lang="hu-H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ugyanannak a jelentkezőnek több felvételi kérelmét is elfogadták, ….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FC6E7B-5B9D-48D2-841F-584D168E7887}" type="parTrans" cxnId="{544E8FD7-5668-4187-BEA9-98D98A9327B5}">
      <dgm:prSet/>
      <dgm:spPr/>
      <dgm:t>
        <a:bodyPr/>
        <a:lstStyle/>
        <a:p>
          <a:endParaRPr lang="en-US"/>
        </a:p>
      </dgm:t>
    </dgm:pt>
    <dgm:pt modelId="{2B10015C-D6BB-4118-8D56-11AF50A15790}" type="sibTrans" cxnId="{544E8FD7-5668-4187-BEA9-98D98A9327B5}">
      <dgm:prSet/>
      <dgm:spPr/>
      <dgm:t>
        <a:bodyPr/>
        <a:lstStyle/>
        <a:p>
          <a:endParaRPr lang="en-US"/>
        </a:p>
      </dgm:t>
    </dgm:pt>
    <dgm:pt modelId="{C009C5A6-C47F-4DB9-ABCD-F80AD9502401}">
      <dgm:prSet custT="1"/>
      <dgm:spPr/>
      <dgm:t>
        <a:bodyPr/>
        <a:lstStyle/>
        <a:p>
          <a:r>
            <a:rPr lang="hu-HU" sz="2400" b="1" dirty="0">
              <a:solidFill>
                <a:srgbClr val="C00000"/>
              </a:solidFill>
              <a:cs typeface="Times New Roman" panose="02020603050405020304" pitchFamily="18" charset="0"/>
            </a:rPr>
            <a:t>… </a:t>
          </a:r>
          <a:r>
            <a:rPr lang="hu-H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szoftver a tanulót </a:t>
          </a:r>
          <a:r>
            <a:rPr lang="hu-HU" sz="2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az általa meghatározott sorrend szerint az első </a:t>
          </a:r>
          <a:r>
            <a:rPr lang="hu-H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olyan </a:t>
          </a:r>
          <a:r>
            <a:rPr lang="hu-HU" sz="2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tanulmányi területre </a:t>
          </a:r>
          <a:r>
            <a:rPr lang="hu-HU" sz="2800" b="1" u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helyezi el,</a:t>
          </a:r>
          <a:r>
            <a:rPr lang="hu-HU" sz="2800" u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2800" b="1" u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amelyen az iskola jelezte, hogy felvenné</a:t>
          </a:r>
          <a:r>
            <a:rPr lang="hu-HU" sz="280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hu-HU" sz="2800" b="1" u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és a pontszámai alapján </a:t>
          </a:r>
          <a:r>
            <a:rPr lang="hu-H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belefér </a:t>
          </a:r>
          <a:r>
            <a:rPr lang="hu-H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a felvehető létszámba.                                                                                               Ezzel párhuzamosan </a:t>
          </a:r>
          <a:r>
            <a:rPr lang="hu-HU" sz="2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azokról a tanulmányi területekről, amelyek a tanuló által megadott sorrendben hátrébb szerepelnek, a program törli </a:t>
          </a:r>
          <a:r>
            <a:rPr lang="hu-H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a tanuló jelentkezését.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804B3F-1274-434B-A82B-EC58C8B96A5C}" type="parTrans" cxnId="{C020320C-577E-4C91-BD49-AFB8A09E67CF}">
      <dgm:prSet/>
      <dgm:spPr/>
      <dgm:t>
        <a:bodyPr/>
        <a:lstStyle/>
        <a:p>
          <a:endParaRPr lang="hu-HU"/>
        </a:p>
      </dgm:t>
    </dgm:pt>
    <dgm:pt modelId="{F574ABBA-7F92-4D22-A4D7-05C2F60BF249}" type="sibTrans" cxnId="{C020320C-577E-4C91-BD49-AFB8A09E67CF}">
      <dgm:prSet/>
      <dgm:spPr/>
      <dgm:t>
        <a:bodyPr/>
        <a:lstStyle/>
        <a:p>
          <a:endParaRPr lang="hu-HU"/>
        </a:p>
      </dgm:t>
    </dgm:pt>
    <dgm:pt modelId="{5E5E8CFD-F82C-46E1-BDAF-71B1F19E909D}" type="pres">
      <dgm:prSet presAssocID="{8C28DE6A-2A52-4C48-B6E2-063320374DFC}" presName="linearFlow" presStyleCnt="0">
        <dgm:presLayoutVars>
          <dgm:resizeHandles val="exact"/>
        </dgm:presLayoutVars>
      </dgm:prSet>
      <dgm:spPr/>
    </dgm:pt>
    <dgm:pt modelId="{BB8032F6-1935-4279-BEB4-7CC785B15349}" type="pres">
      <dgm:prSet presAssocID="{D72C3EDD-C0AB-400F-93AA-C63F34D93CFD}" presName="node" presStyleLbl="node1" presStyleIdx="0" presStyleCnt="2" custScaleX="140781" custScaleY="51363" custLinFactNeighborX="51" custLinFactNeighborY="-14329">
        <dgm:presLayoutVars>
          <dgm:bulletEnabled val="1"/>
        </dgm:presLayoutVars>
      </dgm:prSet>
      <dgm:spPr/>
    </dgm:pt>
    <dgm:pt modelId="{040FBF19-81C0-455A-8442-4B256E1AECB6}" type="pres">
      <dgm:prSet presAssocID="{2B10015C-D6BB-4118-8D56-11AF50A15790}" presName="sibTrans" presStyleLbl="sibTrans2D1" presStyleIdx="0" presStyleCnt="1"/>
      <dgm:spPr/>
    </dgm:pt>
    <dgm:pt modelId="{3B6DC219-CCBD-4450-A0E9-48105D4CD526}" type="pres">
      <dgm:prSet presAssocID="{2B10015C-D6BB-4118-8D56-11AF50A15790}" presName="connectorText" presStyleLbl="sibTrans2D1" presStyleIdx="0" presStyleCnt="1"/>
      <dgm:spPr/>
    </dgm:pt>
    <dgm:pt modelId="{F7947D3F-DDF0-4A09-9599-383CB23EA030}" type="pres">
      <dgm:prSet presAssocID="{C009C5A6-C47F-4DB9-ABCD-F80AD9502401}" presName="node" presStyleLbl="node1" presStyleIdx="1" presStyleCnt="2" custScaleX="146873" custScaleY="152291">
        <dgm:presLayoutVars>
          <dgm:bulletEnabled val="1"/>
        </dgm:presLayoutVars>
      </dgm:prSet>
      <dgm:spPr/>
    </dgm:pt>
  </dgm:ptLst>
  <dgm:cxnLst>
    <dgm:cxn modelId="{9ED89204-610B-49AC-B292-AE27784D0972}" type="presOf" srcId="{2B10015C-D6BB-4118-8D56-11AF50A15790}" destId="{3B6DC219-CCBD-4450-A0E9-48105D4CD526}" srcOrd="1" destOrd="0" presId="urn:microsoft.com/office/officeart/2005/8/layout/process2"/>
    <dgm:cxn modelId="{C020320C-577E-4C91-BD49-AFB8A09E67CF}" srcId="{8C28DE6A-2A52-4C48-B6E2-063320374DFC}" destId="{C009C5A6-C47F-4DB9-ABCD-F80AD9502401}" srcOrd="1" destOrd="0" parTransId="{DC804B3F-1274-434B-A82B-EC58C8B96A5C}" sibTransId="{F574ABBA-7F92-4D22-A4D7-05C2F60BF249}"/>
    <dgm:cxn modelId="{D50F365F-D2C4-4826-9DBB-50BB100826FA}" type="presOf" srcId="{D72C3EDD-C0AB-400F-93AA-C63F34D93CFD}" destId="{BB8032F6-1935-4279-BEB4-7CC785B15349}" srcOrd="0" destOrd="0" presId="urn:microsoft.com/office/officeart/2005/8/layout/process2"/>
    <dgm:cxn modelId="{2EEC624D-32BB-43B3-A39B-0056A178B89E}" type="presOf" srcId="{8C28DE6A-2A52-4C48-B6E2-063320374DFC}" destId="{5E5E8CFD-F82C-46E1-BDAF-71B1F19E909D}" srcOrd="0" destOrd="0" presId="urn:microsoft.com/office/officeart/2005/8/layout/process2"/>
    <dgm:cxn modelId="{D67C434F-0E0F-4DD2-ABC1-55F13CFF049F}" type="presOf" srcId="{2B10015C-D6BB-4118-8D56-11AF50A15790}" destId="{040FBF19-81C0-455A-8442-4B256E1AECB6}" srcOrd="0" destOrd="0" presId="urn:microsoft.com/office/officeart/2005/8/layout/process2"/>
    <dgm:cxn modelId="{05D18AD2-2ED4-46B1-9D68-3C179ECAF7DF}" type="presOf" srcId="{C009C5A6-C47F-4DB9-ABCD-F80AD9502401}" destId="{F7947D3F-DDF0-4A09-9599-383CB23EA030}" srcOrd="0" destOrd="0" presId="urn:microsoft.com/office/officeart/2005/8/layout/process2"/>
    <dgm:cxn modelId="{544E8FD7-5668-4187-BEA9-98D98A9327B5}" srcId="{8C28DE6A-2A52-4C48-B6E2-063320374DFC}" destId="{D72C3EDD-C0AB-400F-93AA-C63F34D93CFD}" srcOrd="0" destOrd="0" parTransId="{DCFC6E7B-5B9D-48D2-841F-584D168E7887}" sibTransId="{2B10015C-D6BB-4118-8D56-11AF50A15790}"/>
    <dgm:cxn modelId="{614F4873-CD69-413D-AE96-88FF40D52C87}" type="presParOf" srcId="{5E5E8CFD-F82C-46E1-BDAF-71B1F19E909D}" destId="{BB8032F6-1935-4279-BEB4-7CC785B15349}" srcOrd="0" destOrd="0" presId="urn:microsoft.com/office/officeart/2005/8/layout/process2"/>
    <dgm:cxn modelId="{1B24114E-7B4D-41A9-B7C5-153B59EF890B}" type="presParOf" srcId="{5E5E8CFD-F82C-46E1-BDAF-71B1F19E909D}" destId="{040FBF19-81C0-455A-8442-4B256E1AECB6}" srcOrd="1" destOrd="0" presId="urn:microsoft.com/office/officeart/2005/8/layout/process2"/>
    <dgm:cxn modelId="{DDE27B84-9C82-4327-9A36-DBB4964F9E84}" type="presParOf" srcId="{040FBF19-81C0-455A-8442-4B256E1AECB6}" destId="{3B6DC219-CCBD-4450-A0E9-48105D4CD526}" srcOrd="0" destOrd="0" presId="urn:microsoft.com/office/officeart/2005/8/layout/process2"/>
    <dgm:cxn modelId="{ED8D090B-7BB1-4A1A-8863-39D96FDC4293}" type="presParOf" srcId="{5E5E8CFD-F82C-46E1-BDAF-71B1F19E909D}" destId="{F7947D3F-DDF0-4A09-9599-383CB23EA030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E30ACE8-FF82-40EA-B0DC-379451C91271}" type="doc">
      <dgm:prSet loTypeId="urn:microsoft.com/office/officeart/2008/layout/LinedList" loCatId="list" qsTypeId="urn:microsoft.com/office/officeart/2005/8/quickstyle/simple5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E54D0F6E-F12A-4DFE-B7CE-97C2B6F906D8}">
      <dgm:prSet/>
      <dgm:spPr/>
      <dgm:t>
        <a:bodyPr/>
        <a:lstStyle/>
        <a:p>
          <a:r>
            <a:rPr lang="hu-HU" dirty="0">
              <a:latin typeface="Times New Roman" panose="02020603050405020304" pitchFamily="18" charset="0"/>
              <a:cs typeface="Times New Roman" panose="02020603050405020304" pitchFamily="18" charset="0"/>
            </a:rPr>
            <a:t>ÁB tanuló jelentkezési sorrendje :  1. X iskola 2. Y iskola 3. Z iskola 4. M iskola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FC477D-681B-4A3C-B981-862251719752}" type="parTrans" cxnId="{1C0E89E9-200F-4650-89CA-ABEA52456E4F}">
      <dgm:prSet/>
      <dgm:spPr/>
      <dgm:t>
        <a:bodyPr/>
        <a:lstStyle/>
        <a:p>
          <a:endParaRPr lang="en-US"/>
        </a:p>
      </dgm:t>
    </dgm:pt>
    <dgm:pt modelId="{0D007A59-C25F-4D36-B2ED-DEC94C342D06}" type="sibTrans" cxnId="{1C0E89E9-200F-4650-89CA-ABEA52456E4F}">
      <dgm:prSet/>
      <dgm:spPr/>
      <dgm:t>
        <a:bodyPr/>
        <a:lstStyle/>
        <a:p>
          <a:endParaRPr lang="en-US"/>
        </a:p>
      </dgm:t>
    </dgm:pt>
    <dgm:pt modelId="{A3BE6AB1-9C1C-4166-802C-BA80F146780B}">
      <dgm:prSet/>
      <dgm:spPr/>
      <dgm:t>
        <a:bodyPr/>
        <a:lstStyle/>
        <a:p>
          <a:r>
            <a:rPr lang="hu-HU" dirty="0">
              <a:latin typeface="Times New Roman" panose="02020603050405020304" pitchFamily="18" charset="0"/>
              <a:cs typeface="Times New Roman" panose="02020603050405020304" pitchFamily="18" charset="0"/>
            </a:rPr>
            <a:t>ÁB tanulót felvették Y, Z és M iskolába is.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D1A3CD-ACC4-4BED-8744-177F975ACF6A}" type="parTrans" cxnId="{7A5486B9-F480-4FDF-9B5F-3F1455CAA432}">
      <dgm:prSet/>
      <dgm:spPr/>
      <dgm:t>
        <a:bodyPr/>
        <a:lstStyle/>
        <a:p>
          <a:endParaRPr lang="en-US"/>
        </a:p>
      </dgm:t>
    </dgm:pt>
    <dgm:pt modelId="{9E18F910-F23B-4D61-A856-1C044CBBB5F9}" type="sibTrans" cxnId="{7A5486B9-F480-4FDF-9B5F-3F1455CAA432}">
      <dgm:prSet/>
      <dgm:spPr/>
      <dgm:t>
        <a:bodyPr/>
        <a:lstStyle/>
        <a:p>
          <a:endParaRPr lang="en-US"/>
        </a:p>
      </dgm:t>
    </dgm:pt>
    <dgm:pt modelId="{781872FE-691E-4472-A0FA-B0BAB9072059}">
      <dgm:prSet/>
      <dgm:spPr/>
      <dgm:t>
        <a:bodyPr/>
        <a:lstStyle/>
        <a:p>
          <a:r>
            <a:rPr lang="hu-HU" dirty="0">
              <a:latin typeface="Times New Roman" panose="02020603050405020304" pitchFamily="18" charset="0"/>
              <a:cs typeface="Times New Roman" panose="02020603050405020304" pitchFamily="18" charset="0"/>
            </a:rPr>
            <a:t>Mivel sorrendben Y iskolát előbb jelölte be a többinél, ide nyert felvételt.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C8F1B0-F112-4E4A-9796-79E32904C416}" type="parTrans" cxnId="{0370923B-2739-422A-8B33-5CD45EB0B4D2}">
      <dgm:prSet/>
      <dgm:spPr/>
      <dgm:t>
        <a:bodyPr/>
        <a:lstStyle/>
        <a:p>
          <a:endParaRPr lang="en-US"/>
        </a:p>
      </dgm:t>
    </dgm:pt>
    <dgm:pt modelId="{D53C0689-83F9-4D24-99EF-4CCF2BBC58EB}" type="sibTrans" cxnId="{0370923B-2739-422A-8B33-5CD45EB0B4D2}">
      <dgm:prSet/>
      <dgm:spPr/>
      <dgm:t>
        <a:bodyPr/>
        <a:lstStyle/>
        <a:p>
          <a:endParaRPr lang="en-US"/>
        </a:p>
      </dgm:t>
    </dgm:pt>
    <dgm:pt modelId="{D5699394-5787-4F49-B808-774190D7BED7}">
      <dgm:prSet/>
      <dgm:spPr/>
      <dgm:t>
        <a:bodyPr/>
        <a:lstStyle/>
        <a:p>
          <a:r>
            <a:rPr lang="hu-H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Fontos a középiskolák sorrendjének alapos átgondolása! </a:t>
          </a:r>
          <a:endParaRPr lang="en-US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9821E8-70C6-4E85-8AD2-54D3C450872A}" type="parTrans" cxnId="{708C50A3-90F1-4EF9-9488-788A8B8EA685}">
      <dgm:prSet/>
      <dgm:spPr/>
      <dgm:t>
        <a:bodyPr/>
        <a:lstStyle/>
        <a:p>
          <a:endParaRPr lang="hu-HU"/>
        </a:p>
      </dgm:t>
    </dgm:pt>
    <dgm:pt modelId="{FC950065-8E9A-49DE-9AFE-8C7E21F94D7A}" type="sibTrans" cxnId="{708C50A3-90F1-4EF9-9488-788A8B8EA685}">
      <dgm:prSet/>
      <dgm:spPr/>
      <dgm:t>
        <a:bodyPr/>
        <a:lstStyle/>
        <a:p>
          <a:endParaRPr lang="hu-HU"/>
        </a:p>
      </dgm:t>
    </dgm:pt>
    <dgm:pt modelId="{D28D11FE-2D84-4FBC-9BAD-C79167C0E7A8}" type="pres">
      <dgm:prSet presAssocID="{FE30ACE8-FF82-40EA-B0DC-379451C91271}" presName="vert0" presStyleCnt="0">
        <dgm:presLayoutVars>
          <dgm:dir/>
          <dgm:animOne val="branch"/>
          <dgm:animLvl val="lvl"/>
        </dgm:presLayoutVars>
      </dgm:prSet>
      <dgm:spPr/>
    </dgm:pt>
    <dgm:pt modelId="{AD29E5C0-F1E6-4ECD-95FD-08B5A9E011DD}" type="pres">
      <dgm:prSet presAssocID="{E54D0F6E-F12A-4DFE-B7CE-97C2B6F906D8}" presName="thickLine" presStyleLbl="alignNode1" presStyleIdx="0" presStyleCnt="4"/>
      <dgm:spPr/>
    </dgm:pt>
    <dgm:pt modelId="{176395A9-1603-4823-845A-37D460402710}" type="pres">
      <dgm:prSet presAssocID="{E54D0F6E-F12A-4DFE-B7CE-97C2B6F906D8}" presName="horz1" presStyleCnt="0"/>
      <dgm:spPr/>
    </dgm:pt>
    <dgm:pt modelId="{5A28268D-6E03-468E-A9D8-7DD0BA3FAED5}" type="pres">
      <dgm:prSet presAssocID="{E54D0F6E-F12A-4DFE-B7CE-97C2B6F906D8}" presName="tx1" presStyleLbl="revTx" presStyleIdx="0" presStyleCnt="4" custScaleY="95945"/>
      <dgm:spPr/>
    </dgm:pt>
    <dgm:pt modelId="{AA2F2280-31A3-4135-86A2-74E95BBC7256}" type="pres">
      <dgm:prSet presAssocID="{E54D0F6E-F12A-4DFE-B7CE-97C2B6F906D8}" presName="vert1" presStyleCnt="0"/>
      <dgm:spPr/>
    </dgm:pt>
    <dgm:pt modelId="{87D14232-5D7A-46B2-9CE0-B7717699E66A}" type="pres">
      <dgm:prSet presAssocID="{A3BE6AB1-9C1C-4166-802C-BA80F146780B}" presName="thickLine" presStyleLbl="alignNode1" presStyleIdx="1" presStyleCnt="4"/>
      <dgm:spPr/>
    </dgm:pt>
    <dgm:pt modelId="{D52E9640-24C1-4AA0-A699-184F591C17A2}" type="pres">
      <dgm:prSet presAssocID="{A3BE6AB1-9C1C-4166-802C-BA80F146780B}" presName="horz1" presStyleCnt="0"/>
      <dgm:spPr/>
    </dgm:pt>
    <dgm:pt modelId="{16D997E3-0085-4E39-AA90-C2467BF86E73}" type="pres">
      <dgm:prSet presAssocID="{A3BE6AB1-9C1C-4166-802C-BA80F146780B}" presName="tx1" presStyleLbl="revTx" presStyleIdx="1" presStyleCnt="4"/>
      <dgm:spPr/>
    </dgm:pt>
    <dgm:pt modelId="{D9BC8091-4C6E-4143-9A25-6276EEC10579}" type="pres">
      <dgm:prSet presAssocID="{A3BE6AB1-9C1C-4166-802C-BA80F146780B}" presName="vert1" presStyleCnt="0"/>
      <dgm:spPr/>
    </dgm:pt>
    <dgm:pt modelId="{68CB1D1A-1A07-4BBC-8D6E-49029EC9E3FE}" type="pres">
      <dgm:prSet presAssocID="{781872FE-691E-4472-A0FA-B0BAB9072059}" presName="thickLine" presStyleLbl="alignNode1" presStyleIdx="2" presStyleCnt="4"/>
      <dgm:spPr/>
    </dgm:pt>
    <dgm:pt modelId="{00073F83-3329-48D2-9695-B2C2F7E62E97}" type="pres">
      <dgm:prSet presAssocID="{781872FE-691E-4472-A0FA-B0BAB9072059}" presName="horz1" presStyleCnt="0"/>
      <dgm:spPr/>
    </dgm:pt>
    <dgm:pt modelId="{FE76C1E5-5D74-46A7-B2F9-834DD74DD709}" type="pres">
      <dgm:prSet presAssocID="{781872FE-691E-4472-A0FA-B0BAB9072059}" presName="tx1" presStyleLbl="revTx" presStyleIdx="2" presStyleCnt="4"/>
      <dgm:spPr/>
    </dgm:pt>
    <dgm:pt modelId="{488D3C9C-F9CD-4011-8ECF-A696EF2F2A66}" type="pres">
      <dgm:prSet presAssocID="{781872FE-691E-4472-A0FA-B0BAB9072059}" presName="vert1" presStyleCnt="0"/>
      <dgm:spPr/>
    </dgm:pt>
    <dgm:pt modelId="{8E729D61-FAF1-49F6-A0A9-81A857A97EC3}" type="pres">
      <dgm:prSet presAssocID="{D5699394-5787-4F49-B808-774190D7BED7}" presName="thickLine" presStyleLbl="alignNode1" presStyleIdx="3" presStyleCnt="4"/>
      <dgm:spPr/>
    </dgm:pt>
    <dgm:pt modelId="{B648FF61-1AAF-439E-846E-C31647BFBED1}" type="pres">
      <dgm:prSet presAssocID="{D5699394-5787-4F49-B808-774190D7BED7}" presName="horz1" presStyleCnt="0"/>
      <dgm:spPr/>
    </dgm:pt>
    <dgm:pt modelId="{C1B6EF37-0532-47A4-8B9D-566B65572D66}" type="pres">
      <dgm:prSet presAssocID="{D5699394-5787-4F49-B808-774190D7BED7}" presName="tx1" presStyleLbl="revTx" presStyleIdx="3" presStyleCnt="4"/>
      <dgm:spPr/>
    </dgm:pt>
    <dgm:pt modelId="{8B78677C-3FB5-4C28-A192-9D00529B640F}" type="pres">
      <dgm:prSet presAssocID="{D5699394-5787-4F49-B808-774190D7BED7}" presName="vert1" presStyleCnt="0"/>
      <dgm:spPr/>
    </dgm:pt>
  </dgm:ptLst>
  <dgm:cxnLst>
    <dgm:cxn modelId="{CB6A3318-1628-45C7-A9DE-F3AD9C97D7F0}" type="presOf" srcId="{D5699394-5787-4F49-B808-774190D7BED7}" destId="{C1B6EF37-0532-47A4-8B9D-566B65572D66}" srcOrd="0" destOrd="0" presId="urn:microsoft.com/office/officeart/2008/layout/LinedList"/>
    <dgm:cxn modelId="{0370923B-2739-422A-8B33-5CD45EB0B4D2}" srcId="{FE30ACE8-FF82-40EA-B0DC-379451C91271}" destId="{781872FE-691E-4472-A0FA-B0BAB9072059}" srcOrd="2" destOrd="0" parTransId="{54C8F1B0-F112-4E4A-9796-79E32904C416}" sibTransId="{D53C0689-83F9-4D24-99EF-4CCF2BBC58EB}"/>
    <dgm:cxn modelId="{E9548E54-1F43-4C90-90FD-952FE982CE8A}" type="presOf" srcId="{E54D0F6E-F12A-4DFE-B7CE-97C2B6F906D8}" destId="{5A28268D-6E03-468E-A9D8-7DD0BA3FAED5}" srcOrd="0" destOrd="0" presId="urn:microsoft.com/office/officeart/2008/layout/LinedList"/>
    <dgm:cxn modelId="{708C50A3-90F1-4EF9-9488-788A8B8EA685}" srcId="{FE30ACE8-FF82-40EA-B0DC-379451C91271}" destId="{D5699394-5787-4F49-B808-774190D7BED7}" srcOrd="3" destOrd="0" parTransId="{589821E8-70C6-4E85-8AD2-54D3C450872A}" sibTransId="{FC950065-8E9A-49DE-9AFE-8C7E21F94D7A}"/>
    <dgm:cxn modelId="{4D797BB7-8598-4236-A683-C29266AB2856}" type="presOf" srcId="{A3BE6AB1-9C1C-4166-802C-BA80F146780B}" destId="{16D997E3-0085-4E39-AA90-C2467BF86E73}" srcOrd="0" destOrd="0" presId="urn:microsoft.com/office/officeart/2008/layout/LinedList"/>
    <dgm:cxn modelId="{7A5486B9-F480-4FDF-9B5F-3F1455CAA432}" srcId="{FE30ACE8-FF82-40EA-B0DC-379451C91271}" destId="{A3BE6AB1-9C1C-4166-802C-BA80F146780B}" srcOrd="1" destOrd="0" parTransId="{EAD1A3CD-ACC4-4BED-8744-177F975ACF6A}" sibTransId="{9E18F910-F23B-4D61-A856-1C044CBBB5F9}"/>
    <dgm:cxn modelId="{B7D912D3-EF29-4B23-8C36-28F3EE10B149}" type="presOf" srcId="{FE30ACE8-FF82-40EA-B0DC-379451C91271}" destId="{D28D11FE-2D84-4FBC-9BAD-C79167C0E7A8}" srcOrd="0" destOrd="0" presId="urn:microsoft.com/office/officeart/2008/layout/LinedList"/>
    <dgm:cxn modelId="{DC83E3D3-63C2-45A6-B3B6-68FD2C8FE506}" type="presOf" srcId="{781872FE-691E-4472-A0FA-B0BAB9072059}" destId="{FE76C1E5-5D74-46A7-B2F9-834DD74DD709}" srcOrd="0" destOrd="0" presId="urn:microsoft.com/office/officeart/2008/layout/LinedList"/>
    <dgm:cxn modelId="{1C0E89E9-200F-4650-89CA-ABEA52456E4F}" srcId="{FE30ACE8-FF82-40EA-B0DC-379451C91271}" destId="{E54D0F6E-F12A-4DFE-B7CE-97C2B6F906D8}" srcOrd="0" destOrd="0" parTransId="{7CFC477D-681B-4A3C-B981-862251719752}" sibTransId="{0D007A59-C25F-4D36-B2ED-DEC94C342D06}"/>
    <dgm:cxn modelId="{7D9F2B3D-06CD-44D5-8BCD-56AC7026539D}" type="presParOf" srcId="{D28D11FE-2D84-4FBC-9BAD-C79167C0E7A8}" destId="{AD29E5C0-F1E6-4ECD-95FD-08B5A9E011DD}" srcOrd="0" destOrd="0" presId="urn:microsoft.com/office/officeart/2008/layout/LinedList"/>
    <dgm:cxn modelId="{55F620DE-FEF5-426C-9670-F5C00C810747}" type="presParOf" srcId="{D28D11FE-2D84-4FBC-9BAD-C79167C0E7A8}" destId="{176395A9-1603-4823-845A-37D460402710}" srcOrd="1" destOrd="0" presId="urn:microsoft.com/office/officeart/2008/layout/LinedList"/>
    <dgm:cxn modelId="{C8A6255E-9868-41BC-A978-2A2B075F26DF}" type="presParOf" srcId="{176395A9-1603-4823-845A-37D460402710}" destId="{5A28268D-6E03-468E-A9D8-7DD0BA3FAED5}" srcOrd="0" destOrd="0" presId="urn:microsoft.com/office/officeart/2008/layout/LinedList"/>
    <dgm:cxn modelId="{23D55393-73B0-46F9-B057-A88A81B8B668}" type="presParOf" srcId="{176395A9-1603-4823-845A-37D460402710}" destId="{AA2F2280-31A3-4135-86A2-74E95BBC7256}" srcOrd="1" destOrd="0" presId="urn:microsoft.com/office/officeart/2008/layout/LinedList"/>
    <dgm:cxn modelId="{3ECA8586-54DB-45E2-92DA-4C8545C7AE7C}" type="presParOf" srcId="{D28D11FE-2D84-4FBC-9BAD-C79167C0E7A8}" destId="{87D14232-5D7A-46B2-9CE0-B7717699E66A}" srcOrd="2" destOrd="0" presId="urn:microsoft.com/office/officeart/2008/layout/LinedList"/>
    <dgm:cxn modelId="{06931185-069B-4EBD-B51F-7171E2C2C3DD}" type="presParOf" srcId="{D28D11FE-2D84-4FBC-9BAD-C79167C0E7A8}" destId="{D52E9640-24C1-4AA0-A699-184F591C17A2}" srcOrd="3" destOrd="0" presId="urn:microsoft.com/office/officeart/2008/layout/LinedList"/>
    <dgm:cxn modelId="{1BC6B724-6A9E-4B53-AF94-ACA40B378F02}" type="presParOf" srcId="{D52E9640-24C1-4AA0-A699-184F591C17A2}" destId="{16D997E3-0085-4E39-AA90-C2467BF86E73}" srcOrd="0" destOrd="0" presId="urn:microsoft.com/office/officeart/2008/layout/LinedList"/>
    <dgm:cxn modelId="{EC99D865-6908-48C8-A65C-BB183F041037}" type="presParOf" srcId="{D52E9640-24C1-4AA0-A699-184F591C17A2}" destId="{D9BC8091-4C6E-4143-9A25-6276EEC10579}" srcOrd="1" destOrd="0" presId="urn:microsoft.com/office/officeart/2008/layout/LinedList"/>
    <dgm:cxn modelId="{D65AAD8F-E89A-4009-99F4-A4B95A48693B}" type="presParOf" srcId="{D28D11FE-2D84-4FBC-9BAD-C79167C0E7A8}" destId="{68CB1D1A-1A07-4BBC-8D6E-49029EC9E3FE}" srcOrd="4" destOrd="0" presId="urn:microsoft.com/office/officeart/2008/layout/LinedList"/>
    <dgm:cxn modelId="{56A098F9-FBF4-4016-B8AD-1C94F5FC7CBD}" type="presParOf" srcId="{D28D11FE-2D84-4FBC-9BAD-C79167C0E7A8}" destId="{00073F83-3329-48D2-9695-B2C2F7E62E97}" srcOrd="5" destOrd="0" presId="urn:microsoft.com/office/officeart/2008/layout/LinedList"/>
    <dgm:cxn modelId="{9ADFB2E2-5454-45BE-947C-B38DA74A2F9B}" type="presParOf" srcId="{00073F83-3329-48D2-9695-B2C2F7E62E97}" destId="{FE76C1E5-5D74-46A7-B2F9-834DD74DD709}" srcOrd="0" destOrd="0" presId="urn:microsoft.com/office/officeart/2008/layout/LinedList"/>
    <dgm:cxn modelId="{13F6EACD-8052-459A-8536-CA1DD524CB58}" type="presParOf" srcId="{00073F83-3329-48D2-9695-B2C2F7E62E97}" destId="{488D3C9C-F9CD-4011-8ECF-A696EF2F2A66}" srcOrd="1" destOrd="0" presId="urn:microsoft.com/office/officeart/2008/layout/LinedList"/>
    <dgm:cxn modelId="{599C810D-58EF-4BC2-9048-669D995E2F5F}" type="presParOf" srcId="{D28D11FE-2D84-4FBC-9BAD-C79167C0E7A8}" destId="{8E729D61-FAF1-49F6-A0A9-81A857A97EC3}" srcOrd="6" destOrd="0" presId="urn:microsoft.com/office/officeart/2008/layout/LinedList"/>
    <dgm:cxn modelId="{CD0D7451-C1C5-4C98-A788-DF29AF32C68E}" type="presParOf" srcId="{D28D11FE-2D84-4FBC-9BAD-C79167C0E7A8}" destId="{B648FF61-1AAF-439E-846E-C31647BFBED1}" srcOrd="7" destOrd="0" presId="urn:microsoft.com/office/officeart/2008/layout/LinedList"/>
    <dgm:cxn modelId="{D148B0F3-15EB-4815-8F39-26BC37FF995D}" type="presParOf" srcId="{B648FF61-1AAF-439E-846E-C31647BFBED1}" destId="{C1B6EF37-0532-47A4-8B9D-566B65572D66}" srcOrd="0" destOrd="0" presId="urn:microsoft.com/office/officeart/2008/layout/LinedList"/>
    <dgm:cxn modelId="{B0DE679D-6314-4939-8644-F5632F1051AE}" type="presParOf" srcId="{B648FF61-1AAF-439E-846E-C31647BFBED1}" destId="{8B78677C-3FB5-4C28-A192-9D00529B640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7A21524-1932-41D7-98CE-043A3AFF5E08}" type="doc">
      <dgm:prSet loTypeId="urn:microsoft.com/office/officeart/2005/8/layout/vList2" loCatId="list" qsTypeId="urn:microsoft.com/office/officeart/2005/8/quickstyle/3d2" qsCatId="3D" csTypeId="urn:microsoft.com/office/officeart/2005/8/colors/accent4_1" csCatId="accent4"/>
      <dgm:spPr/>
      <dgm:t>
        <a:bodyPr/>
        <a:lstStyle/>
        <a:p>
          <a:endParaRPr lang="en-US"/>
        </a:p>
      </dgm:t>
    </dgm:pt>
    <dgm:pt modelId="{FAD29806-F7F6-42C5-83EA-A67329DB2B50}">
      <dgm:prSet custT="1"/>
      <dgm:spPr/>
      <dgm:t>
        <a:bodyPr/>
        <a:lstStyle/>
        <a:p>
          <a:r>
            <a:rPr lang="hu-H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A </a:t>
          </a:r>
          <a:r>
            <a:rPr lang="hu-HU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határidők</a:t>
          </a:r>
          <a:r>
            <a:rPr lang="hu-H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pontos betartása.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2C22F1-FD13-4584-B60C-7A06FCE6FD9C}" type="parTrans" cxnId="{198A9AF1-EBAD-49FC-95F5-7F917FAFA8FC}">
      <dgm:prSet/>
      <dgm:spPr/>
      <dgm:t>
        <a:bodyPr/>
        <a:lstStyle/>
        <a:p>
          <a:endParaRPr lang="en-US"/>
        </a:p>
      </dgm:t>
    </dgm:pt>
    <dgm:pt modelId="{2E60131F-629B-4386-AB52-772C337E41EF}" type="sibTrans" cxnId="{198A9AF1-EBAD-49FC-95F5-7F917FAFA8FC}">
      <dgm:prSet/>
      <dgm:spPr/>
      <dgm:t>
        <a:bodyPr/>
        <a:lstStyle/>
        <a:p>
          <a:endParaRPr lang="en-US"/>
        </a:p>
      </dgm:t>
    </dgm:pt>
    <dgm:pt modelId="{89473702-EC8B-4A1E-B6F4-2E64824A3EAD}">
      <dgm:prSet custT="1"/>
      <dgm:spPr/>
      <dgm:t>
        <a:bodyPr/>
        <a:lstStyle/>
        <a:p>
          <a:r>
            <a:rPr lang="hu-H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Az </a:t>
          </a:r>
          <a:r>
            <a:rPr lang="hu-HU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adatok</a:t>
          </a:r>
          <a:r>
            <a:rPr lang="hu-H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pontos kitöltése.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9A16EB-C187-4904-B70F-06B8EB07D67D}" type="parTrans" cxnId="{FFAEB989-355A-4E33-BFA2-4EE803400748}">
      <dgm:prSet/>
      <dgm:spPr/>
      <dgm:t>
        <a:bodyPr/>
        <a:lstStyle/>
        <a:p>
          <a:endParaRPr lang="en-US"/>
        </a:p>
      </dgm:t>
    </dgm:pt>
    <dgm:pt modelId="{7B1B8A6B-6D31-493C-9567-FABC44F4EFBA}" type="sibTrans" cxnId="{FFAEB989-355A-4E33-BFA2-4EE803400748}">
      <dgm:prSet/>
      <dgm:spPr/>
      <dgm:t>
        <a:bodyPr/>
        <a:lstStyle/>
        <a:p>
          <a:endParaRPr lang="en-US"/>
        </a:p>
      </dgm:t>
    </dgm:pt>
    <dgm:pt modelId="{FC804FDC-2E16-48DF-B37F-F7135CB2D32B}">
      <dgm:prSet custT="1"/>
      <dgm:spPr/>
      <dgm:t>
        <a:bodyPr/>
        <a:lstStyle/>
        <a:p>
          <a:r>
            <a:rPr lang="hu-H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A véglegesített felvételi jelentkezési lapot </a:t>
          </a:r>
          <a:r>
            <a:rPr lang="hu-HU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mindkét  szülőnek alá kell írnia </a:t>
          </a:r>
          <a:r>
            <a:rPr lang="hu-H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– a gyerekekkel történő aláíratást megszervezzük.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040F63-4F0F-4950-AE72-7DD1F7AB62D2}" type="parTrans" cxnId="{AB6DDDBF-C034-4734-8514-75E9C6212716}">
      <dgm:prSet/>
      <dgm:spPr/>
      <dgm:t>
        <a:bodyPr/>
        <a:lstStyle/>
        <a:p>
          <a:endParaRPr lang="en-US"/>
        </a:p>
      </dgm:t>
    </dgm:pt>
    <dgm:pt modelId="{9902758F-9227-46BC-94FF-A7150C44D380}" type="sibTrans" cxnId="{AB6DDDBF-C034-4734-8514-75E9C6212716}">
      <dgm:prSet/>
      <dgm:spPr/>
      <dgm:t>
        <a:bodyPr/>
        <a:lstStyle/>
        <a:p>
          <a:endParaRPr lang="en-US"/>
        </a:p>
      </dgm:t>
    </dgm:pt>
    <dgm:pt modelId="{EDC1CE7B-D622-4E7D-AD45-BAF5CE29E375}">
      <dgm:prSet custT="1"/>
      <dgm:spPr/>
      <dgm:t>
        <a:bodyPr/>
        <a:lstStyle/>
        <a:p>
          <a:r>
            <a:rPr lang="hu-H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Egyéni problémákkal forduljanak az </a:t>
          </a:r>
          <a:r>
            <a:rPr lang="hu-HU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osztályfőnökökhöz</a:t>
          </a:r>
          <a:r>
            <a:rPr lang="hu-H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!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0A8B2C-BD90-4C12-A9E4-7411BFA3F30E}" type="parTrans" cxnId="{8B2B1E56-A165-48BE-93F5-B93A880989B4}">
      <dgm:prSet/>
      <dgm:spPr/>
      <dgm:t>
        <a:bodyPr/>
        <a:lstStyle/>
        <a:p>
          <a:endParaRPr lang="en-US"/>
        </a:p>
      </dgm:t>
    </dgm:pt>
    <dgm:pt modelId="{366A0BE8-04B5-45BE-ABDD-9F2F01061EF2}" type="sibTrans" cxnId="{8B2B1E56-A165-48BE-93F5-B93A880989B4}">
      <dgm:prSet/>
      <dgm:spPr/>
      <dgm:t>
        <a:bodyPr/>
        <a:lstStyle/>
        <a:p>
          <a:endParaRPr lang="en-US"/>
        </a:p>
      </dgm:t>
    </dgm:pt>
    <dgm:pt modelId="{9750FE85-0104-496E-999C-0E77D781E3AF}" type="pres">
      <dgm:prSet presAssocID="{67A21524-1932-41D7-98CE-043A3AFF5E08}" presName="linear" presStyleCnt="0">
        <dgm:presLayoutVars>
          <dgm:animLvl val="lvl"/>
          <dgm:resizeHandles val="exact"/>
        </dgm:presLayoutVars>
      </dgm:prSet>
      <dgm:spPr/>
    </dgm:pt>
    <dgm:pt modelId="{D915433A-A50C-4EDF-A479-BFF71A5B2905}" type="pres">
      <dgm:prSet presAssocID="{FAD29806-F7F6-42C5-83EA-A67329DB2B5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8BC38B0-2A0D-45C0-A605-C6FB1401928D}" type="pres">
      <dgm:prSet presAssocID="{2E60131F-629B-4386-AB52-772C337E41EF}" presName="spacer" presStyleCnt="0"/>
      <dgm:spPr/>
    </dgm:pt>
    <dgm:pt modelId="{67AF9175-2C1C-4F3A-9C1D-26C688C983F4}" type="pres">
      <dgm:prSet presAssocID="{89473702-EC8B-4A1E-B6F4-2E64824A3EA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F3536DD-44BC-48C4-B9BF-E1EC9E7ECF98}" type="pres">
      <dgm:prSet presAssocID="{7B1B8A6B-6D31-493C-9567-FABC44F4EFBA}" presName="spacer" presStyleCnt="0"/>
      <dgm:spPr/>
    </dgm:pt>
    <dgm:pt modelId="{02AEC4FB-F42E-431D-AF00-7778F8F05AAC}" type="pres">
      <dgm:prSet presAssocID="{FC804FDC-2E16-48DF-B37F-F7135CB2D32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B424D24-1B7D-4907-9131-B2C01D961610}" type="pres">
      <dgm:prSet presAssocID="{9902758F-9227-46BC-94FF-A7150C44D380}" presName="spacer" presStyleCnt="0"/>
      <dgm:spPr/>
    </dgm:pt>
    <dgm:pt modelId="{73AC1060-9ABB-4139-A739-E5FF051C61A7}" type="pres">
      <dgm:prSet presAssocID="{EDC1CE7B-D622-4E7D-AD45-BAF5CE29E37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86FE41A-9374-4DC1-9B86-40405EBEAD59}" type="presOf" srcId="{67A21524-1932-41D7-98CE-043A3AFF5E08}" destId="{9750FE85-0104-496E-999C-0E77D781E3AF}" srcOrd="0" destOrd="0" presId="urn:microsoft.com/office/officeart/2005/8/layout/vList2"/>
    <dgm:cxn modelId="{8B2B1E56-A165-48BE-93F5-B93A880989B4}" srcId="{67A21524-1932-41D7-98CE-043A3AFF5E08}" destId="{EDC1CE7B-D622-4E7D-AD45-BAF5CE29E375}" srcOrd="3" destOrd="0" parTransId="{420A8B2C-BD90-4C12-A9E4-7411BFA3F30E}" sibTransId="{366A0BE8-04B5-45BE-ABDD-9F2F01061EF2}"/>
    <dgm:cxn modelId="{DFD3D558-036A-440F-AA4B-38187247F1C2}" type="presOf" srcId="{89473702-EC8B-4A1E-B6F4-2E64824A3EAD}" destId="{67AF9175-2C1C-4F3A-9C1D-26C688C983F4}" srcOrd="0" destOrd="0" presId="urn:microsoft.com/office/officeart/2005/8/layout/vList2"/>
    <dgm:cxn modelId="{FFAEB989-355A-4E33-BFA2-4EE803400748}" srcId="{67A21524-1932-41D7-98CE-043A3AFF5E08}" destId="{89473702-EC8B-4A1E-B6F4-2E64824A3EAD}" srcOrd="1" destOrd="0" parTransId="{FD9A16EB-C187-4904-B70F-06B8EB07D67D}" sibTransId="{7B1B8A6B-6D31-493C-9567-FABC44F4EFBA}"/>
    <dgm:cxn modelId="{AB6DDDBF-C034-4734-8514-75E9C6212716}" srcId="{67A21524-1932-41D7-98CE-043A3AFF5E08}" destId="{FC804FDC-2E16-48DF-B37F-F7135CB2D32B}" srcOrd="2" destOrd="0" parTransId="{DC040F63-4F0F-4950-AE72-7DD1F7AB62D2}" sibTransId="{9902758F-9227-46BC-94FF-A7150C44D380}"/>
    <dgm:cxn modelId="{662BB5C4-6977-486A-BBFB-294B5A8A59ED}" type="presOf" srcId="{EDC1CE7B-D622-4E7D-AD45-BAF5CE29E375}" destId="{73AC1060-9ABB-4139-A739-E5FF051C61A7}" srcOrd="0" destOrd="0" presId="urn:microsoft.com/office/officeart/2005/8/layout/vList2"/>
    <dgm:cxn modelId="{A2DDF7C6-0316-459D-89E2-F9E93DBB5925}" type="presOf" srcId="{FAD29806-F7F6-42C5-83EA-A67329DB2B50}" destId="{D915433A-A50C-4EDF-A479-BFF71A5B2905}" srcOrd="0" destOrd="0" presId="urn:microsoft.com/office/officeart/2005/8/layout/vList2"/>
    <dgm:cxn modelId="{31FD7FCE-DB02-4DCA-ABAF-044CB0EE8E20}" type="presOf" srcId="{FC804FDC-2E16-48DF-B37F-F7135CB2D32B}" destId="{02AEC4FB-F42E-431D-AF00-7778F8F05AAC}" srcOrd="0" destOrd="0" presId="urn:microsoft.com/office/officeart/2005/8/layout/vList2"/>
    <dgm:cxn modelId="{198A9AF1-EBAD-49FC-95F5-7F917FAFA8FC}" srcId="{67A21524-1932-41D7-98CE-043A3AFF5E08}" destId="{FAD29806-F7F6-42C5-83EA-A67329DB2B50}" srcOrd="0" destOrd="0" parTransId="{3E2C22F1-FD13-4584-B60C-7A06FCE6FD9C}" sibTransId="{2E60131F-629B-4386-AB52-772C337E41EF}"/>
    <dgm:cxn modelId="{235D00D8-A29F-46CE-A92C-B54DB36838E4}" type="presParOf" srcId="{9750FE85-0104-496E-999C-0E77D781E3AF}" destId="{D915433A-A50C-4EDF-A479-BFF71A5B2905}" srcOrd="0" destOrd="0" presId="urn:microsoft.com/office/officeart/2005/8/layout/vList2"/>
    <dgm:cxn modelId="{1BF462F2-4A6D-4506-9ECE-BD2088E21407}" type="presParOf" srcId="{9750FE85-0104-496E-999C-0E77D781E3AF}" destId="{F8BC38B0-2A0D-45C0-A605-C6FB1401928D}" srcOrd="1" destOrd="0" presId="urn:microsoft.com/office/officeart/2005/8/layout/vList2"/>
    <dgm:cxn modelId="{5C61CDDF-2DFD-4C72-8A28-D4F7DB2251E0}" type="presParOf" srcId="{9750FE85-0104-496E-999C-0E77D781E3AF}" destId="{67AF9175-2C1C-4F3A-9C1D-26C688C983F4}" srcOrd="2" destOrd="0" presId="urn:microsoft.com/office/officeart/2005/8/layout/vList2"/>
    <dgm:cxn modelId="{F6EF4C76-9D7C-4884-94ED-0EBAA77FBDB7}" type="presParOf" srcId="{9750FE85-0104-496E-999C-0E77D781E3AF}" destId="{7F3536DD-44BC-48C4-B9BF-E1EC9E7ECF98}" srcOrd="3" destOrd="0" presId="urn:microsoft.com/office/officeart/2005/8/layout/vList2"/>
    <dgm:cxn modelId="{1E04E297-43D9-4B5F-911E-1D7C7091AA8A}" type="presParOf" srcId="{9750FE85-0104-496E-999C-0E77D781E3AF}" destId="{02AEC4FB-F42E-431D-AF00-7778F8F05AAC}" srcOrd="4" destOrd="0" presId="urn:microsoft.com/office/officeart/2005/8/layout/vList2"/>
    <dgm:cxn modelId="{BD71B953-D080-4F00-BC66-FD789EFE3007}" type="presParOf" srcId="{9750FE85-0104-496E-999C-0E77D781E3AF}" destId="{AB424D24-1B7D-4907-9131-B2C01D961610}" srcOrd="5" destOrd="0" presId="urn:microsoft.com/office/officeart/2005/8/layout/vList2"/>
    <dgm:cxn modelId="{85EEA047-DB5D-4B7B-9F04-0CD381EFCFEB}" type="presParOf" srcId="{9750FE85-0104-496E-999C-0E77D781E3AF}" destId="{73AC1060-9ABB-4139-A739-E5FF051C61A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3DBD18-F5B6-469E-8D60-447505ED3240}" type="doc">
      <dgm:prSet loTypeId="urn:microsoft.com/office/officeart/2016/7/layout/LinearBlockProcessNumbered" loCatId="process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A0C3AFF-B2C5-48F0-BF90-8809BF6FAEE8}">
      <dgm:prSet custT="1"/>
      <dgm:spPr/>
      <dgm:t>
        <a:bodyPr/>
        <a:lstStyle/>
        <a:p>
          <a:r>
            <a:rPr lang="hu-H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Az írásbeli vizsga helyszínének kiválasztása</a:t>
          </a:r>
          <a:br>
            <a:rPr lang="hu-H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hu-H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hu-H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(továbbiakban: választott iskola)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55123D-52E0-4F81-9EAB-F303E35A2B4D}" type="parTrans" cxnId="{34801D99-A24F-4175-8BC5-312CD48D08EF}">
      <dgm:prSet/>
      <dgm:spPr/>
      <dgm:t>
        <a:bodyPr/>
        <a:lstStyle/>
        <a:p>
          <a:endParaRPr lang="en-US"/>
        </a:p>
      </dgm:t>
    </dgm:pt>
    <dgm:pt modelId="{66114704-4F42-424E-9A61-3F487B2C1C16}" type="sibTrans" cxnId="{34801D99-A24F-4175-8BC5-312CD48D08EF}">
      <dgm:prSet phldrT="02"/>
      <dgm:spPr/>
      <dgm:t>
        <a:bodyPr/>
        <a:lstStyle/>
        <a:p>
          <a:r>
            <a:rPr lang="hu-HU" dirty="0"/>
            <a:t>1</a:t>
          </a:r>
          <a:endParaRPr lang="en-US" dirty="0"/>
        </a:p>
      </dgm:t>
    </dgm:pt>
    <dgm:pt modelId="{8630ED77-F8A6-4E26-91BF-1F81736F5EAB}">
      <dgm:prSet custT="1"/>
      <dgm:spPr/>
      <dgm:t>
        <a:bodyPr/>
        <a:lstStyle/>
        <a:p>
          <a:pPr>
            <a:spcBef>
              <a:spcPct val="0"/>
            </a:spcBef>
          </a:pPr>
          <a:r>
            <a:rPr lang="hu-H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A jelentkezés leadása az osztályfőnöknek </a:t>
          </a:r>
        </a:p>
        <a:p>
          <a:pPr>
            <a:spcBef>
              <a:spcPts val="600"/>
            </a:spcBef>
          </a:pPr>
          <a:r>
            <a:rPr lang="hu-HU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(előre kiosztott vagy a honlapról letöltött  adatlapon)</a:t>
          </a:r>
          <a:endParaRPr lang="en-US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F48D3F-9FD5-4AE7-8CA2-3761E1787017}" type="parTrans" cxnId="{2B3AEF32-8F37-443A-A387-84A79FEAA5C9}">
      <dgm:prSet/>
      <dgm:spPr/>
      <dgm:t>
        <a:bodyPr/>
        <a:lstStyle/>
        <a:p>
          <a:endParaRPr lang="en-US"/>
        </a:p>
      </dgm:t>
    </dgm:pt>
    <dgm:pt modelId="{1D93457B-14CD-4587-B1E2-5D72DBA58F48}" type="sibTrans" cxnId="{2B3AEF32-8F37-443A-A387-84A79FEAA5C9}">
      <dgm:prSet phldrT="03"/>
      <dgm:spPr/>
      <dgm:t>
        <a:bodyPr/>
        <a:lstStyle/>
        <a:p>
          <a:r>
            <a:rPr lang="hu-HU" dirty="0"/>
            <a:t>2</a:t>
          </a:r>
          <a:endParaRPr lang="en-US" dirty="0"/>
        </a:p>
      </dgm:t>
    </dgm:pt>
    <dgm:pt modelId="{696B4B9A-C09D-492B-9440-9B0530C3DE29}">
      <dgm:prSet custT="1"/>
      <dgm:spPr/>
      <dgm:t>
        <a:bodyPr/>
        <a:lstStyle/>
        <a:p>
          <a:r>
            <a:rPr lang="hu-H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A jelentkezést az iskola továbbítja hivatalosan.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4BE072-6EEA-4A4C-B7A8-7D9522C8C7E1}" type="parTrans" cxnId="{1A026263-F08F-4FCA-8271-D8D795B4F0A9}">
      <dgm:prSet/>
      <dgm:spPr/>
      <dgm:t>
        <a:bodyPr/>
        <a:lstStyle/>
        <a:p>
          <a:endParaRPr lang="en-US"/>
        </a:p>
      </dgm:t>
    </dgm:pt>
    <dgm:pt modelId="{E29B7EFB-6A9B-4640-823A-E3945F88865D}" type="sibTrans" cxnId="{1A026263-F08F-4FCA-8271-D8D795B4F0A9}">
      <dgm:prSet phldrT="04"/>
      <dgm:spPr/>
      <dgm:t>
        <a:bodyPr/>
        <a:lstStyle/>
        <a:p>
          <a:r>
            <a:rPr lang="hu-HU"/>
            <a:t>3</a:t>
          </a:r>
          <a:endParaRPr lang="en-US" dirty="0"/>
        </a:p>
      </dgm:t>
    </dgm:pt>
    <dgm:pt modelId="{86C23D3F-C03B-41BA-9F40-735314AB5FBB}">
      <dgm:prSet custT="1"/>
      <dgm:spPr/>
      <dgm:t>
        <a:bodyPr/>
        <a:lstStyle/>
        <a:p>
          <a:r>
            <a:rPr lang="hu-H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HATÁRIDŐ:</a:t>
          </a:r>
        </a:p>
        <a:p>
          <a:r>
            <a:rPr lang="hu-HU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2024. november 26.  </a:t>
          </a:r>
          <a:r>
            <a:rPr lang="hu-HU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(kedd)</a:t>
          </a:r>
          <a:endParaRPr lang="en-US" sz="21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04D64D-852E-498F-B968-E45338E6777B}" type="sibTrans" cxnId="{EEE22A72-4B59-4A4D-B8FC-9A4D3F77C4C3}">
      <dgm:prSet phldrT="01"/>
      <dgm:spPr/>
      <dgm:t>
        <a:bodyPr/>
        <a:lstStyle/>
        <a:p>
          <a:endParaRPr lang="en-US" dirty="0"/>
        </a:p>
      </dgm:t>
    </dgm:pt>
    <dgm:pt modelId="{57A28DD4-9960-49FC-A04C-78F12DC36BE7}" type="parTrans" cxnId="{EEE22A72-4B59-4A4D-B8FC-9A4D3F77C4C3}">
      <dgm:prSet/>
      <dgm:spPr/>
      <dgm:t>
        <a:bodyPr/>
        <a:lstStyle/>
        <a:p>
          <a:endParaRPr lang="en-US"/>
        </a:p>
      </dgm:t>
    </dgm:pt>
    <dgm:pt modelId="{7F1AAD52-D720-42BF-89FD-5F34BF4A9785}" type="pres">
      <dgm:prSet presAssocID="{433DBD18-F5B6-469E-8D60-447505ED3240}" presName="Name0" presStyleCnt="0">
        <dgm:presLayoutVars>
          <dgm:animLvl val="lvl"/>
          <dgm:resizeHandles val="exact"/>
        </dgm:presLayoutVars>
      </dgm:prSet>
      <dgm:spPr/>
    </dgm:pt>
    <dgm:pt modelId="{991816A4-DABE-4E43-A12B-0D1814AAA764}" type="pres">
      <dgm:prSet presAssocID="{86C23D3F-C03B-41BA-9F40-735314AB5FBB}" presName="compositeNode" presStyleCnt="0">
        <dgm:presLayoutVars>
          <dgm:bulletEnabled val="1"/>
        </dgm:presLayoutVars>
      </dgm:prSet>
      <dgm:spPr/>
    </dgm:pt>
    <dgm:pt modelId="{42CE9475-3D44-414B-8AA2-C1BE97BD7564}" type="pres">
      <dgm:prSet presAssocID="{86C23D3F-C03B-41BA-9F40-735314AB5FBB}" presName="bgRect" presStyleLbl="alignNode1" presStyleIdx="0" presStyleCnt="4" custScaleY="148636"/>
      <dgm:spPr/>
    </dgm:pt>
    <dgm:pt modelId="{62CE61C2-DC72-4839-A787-E634C96DF350}" type="pres">
      <dgm:prSet presAssocID="{FC04D64D-852E-498F-B968-E45338E6777B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4D20DC9E-A4F6-41D0-8BDC-84C2D087FBEB}" type="pres">
      <dgm:prSet presAssocID="{86C23D3F-C03B-41BA-9F40-735314AB5FBB}" presName="nodeRect" presStyleLbl="alignNode1" presStyleIdx="0" presStyleCnt="4">
        <dgm:presLayoutVars>
          <dgm:bulletEnabled val="1"/>
        </dgm:presLayoutVars>
      </dgm:prSet>
      <dgm:spPr/>
    </dgm:pt>
    <dgm:pt modelId="{9E288238-CA34-4E04-88AA-618948D008BC}" type="pres">
      <dgm:prSet presAssocID="{FC04D64D-852E-498F-B968-E45338E6777B}" presName="sibTrans" presStyleCnt="0"/>
      <dgm:spPr/>
    </dgm:pt>
    <dgm:pt modelId="{A7166AD2-B68F-4CBC-8DA4-4810566083C7}" type="pres">
      <dgm:prSet presAssocID="{DA0C3AFF-B2C5-48F0-BF90-8809BF6FAEE8}" presName="compositeNode" presStyleCnt="0">
        <dgm:presLayoutVars>
          <dgm:bulletEnabled val="1"/>
        </dgm:presLayoutVars>
      </dgm:prSet>
      <dgm:spPr/>
    </dgm:pt>
    <dgm:pt modelId="{478EDA08-CAC5-4A25-A851-0D17A9E4C7E1}" type="pres">
      <dgm:prSet presAssocID="{DA0C3AFF-B2C5-48F0-BF90-8809BF6FAEE8}" presName="bgRect" presStyleLbl="alignNode1" presStyleIdx="1" presStyleCnt="4" custScaleY="147175"/>
      <dgm:spPr/>
    </dgm:pt>
    <dgm:pt modelId="{9FCBBA1A-3962-41C8-908D-F945AD5B2E9F}" type="pres">
      <dgm:prSet presAssocID="{66114704-4F42-424E-9A61-3F487B2C1C16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606A63F0-7E04-45C0-B968-52BEF59EF2B6}" type="pres">
      <dgm:prSet presAssocID="{DA0C3AFF-B2C5-48F0-BF90-8809BF6FAEE8}" presName="nodeRect" presStyleLbl="alignNode1" presStyleIdx="1" presStyleCnt="4">
        <dgm:presLayoutVars>
          <dgm:bulletEnabled val="1"/>
        </dgm:presLayoutVars>
      </dgm:prSet>
      <dgm:spPr/>
    </dgm:pt>
    <dgm:pt modelId="{0C7B37D4-7770-4766-A69E-4B083A0DB2F6}" type="pres">
      <dgm:prSet presAssocID="{66114704-4F42-424E-9A61-3F487B2C1C16}" presName="sibTrans" presStyleCnt="0"/>
      <dgm:spPr/>
    </dgm:pt>
    <dgm:pt modelId="{E53FD5A2-F654-4470-B0C1-A4741E335A1C}" type="pres">
      <dgm:prSet presAssocID="{8630ED77-F8A6-4E26-91BF-1F81736F5EAB}" presName="compositeNode" presStyleCnt="0">
        <dgm:presLayoutVars>
          <dgm:bulletEnabled val="1"/>
        </dgm:presLayoutVars>
      </dgm:prSet>
      <dgm:spPr/>
    </dgm:pt>
    <dgm:pt modelId="{B5399057-FE30-44BB-A890-AF061E036FD3}" type="pres">
      <dgm:prSet presAssocID="{8630ED77-F8A6-4E26-91BF-1F81736F5EAB}" presName="bgRect" presStyleLbl="alignNode1" presStyleIdx="2" presStyleCnt="4" custScaleY="148636"/>
      <dgm:spPr/>
    </dgm:pt>
    <dgm:pt modelId="{C0BAC6B3-D111-485F-BAA0-A8FC5ADFCEB5}" type="pres">
      <dgm:prSet presAssocID="{1D93457B-14CD-4587-B1E2-5D72DBA58F48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E0B08645-F0EF-45AD-A668-D49F06DB2E41}" type="pres">
      <dgm:prSet presAssocID="{8630ED77-F8A6-4E26-91BF-1F81736F5EAB}" presName="nodeRect" presStyleLbl="alignNode1" presStyleIdx="2" presStyleCnt="4">
        <dgm:presLayoutVars>
          <dgm:bulletEnabled val="1"/>
        </dgm:presLayoutVars>
      </dgm:prSet>
      <dgm:spPr/>
    </dgm:pt>
    <dgm:pt modelId="{2CDE4645-47A8-46B0-B17D-5F91736389E8}" type="pres">
      <dgm:prSet presAssocID="{1D93457B-14CD-4587-B1E2-5D72DBA58F48}" presName="sibTrans" presStyleCnt="0"/>
      <dgm:spPr/>
    </dgm:pt>
    <dgm:pt modelId="{889A4BF6-1628-4632-A517-B6DC1EBA08B3}" type="pres">
      <dgm:prSet presAssocID="{696B4B9A-C09D-492B-9440-9B0530C3DE29}" presName="compositeNode" presStyleCnt="0">
        <dgm:presLayoutVars>
          <dgm:bulletEnabled val="1"/>
        </dgm:presLayoutVars>
      </dgm:prSet>
      <dgm:spPr/>
    </dgm:pt>
    <dgm:pt modelId="{11A0F8A8-6BAE-4045-8AA8-AB599C06D1BC}" type="pres">
      <dgm:prSet presAssocID="{696B4B9A-C09D-492B-9440-9B0530C3DE29}" presName="bgRect" presStyleLbl="alignNode1" presStyleIdx="3" presStyleCnt="4" custScaleY="149154"/>
      <dgm:spPr/>
    </dgm:pt>
    <dgm:pt modelId="{410B35AF-C873-4DB0-840F-AE39FE459626}" type="pres">
      <dgm:prSet presAssocID="{E29B7EFB-6A9B-4640-823A-E3945F88865D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B85A1D7C-7953-4769-8C95-955F698F3D35}" type="pres">
      <dgm:prSet presAssocID="{696B4B9A-C09D-492B-9440-9B0530C3DE29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8A571704-4ADA-459D-8563-7F6CCD2BF7F6}" type="presOf" srcId="{696B4B9A-C09D-492B-9440-9B0530C3DE29}" destId="{11A0F8A8-6BAE-4045-8AA8-AB599C06D1BC}" srcOrd="0" destOrd="0" presId="urn:microsoft.com/office/officeart/2016/7/layout/LinearBlockProcessNumbered"/>
    <dgm:cxn modelId="{9A27042C-FB5D-4BBB-ABE6-93478F230528}" type="presOf" srcId="{1D93457B-14CD-4587-B1E2-5D72DBA58F48}" destId="{C0BAC6B3-D111-485F-BAA0-A8FC5ADFCEB5}" srcOrd="0" destOrd="0" presId="urn:microsoft.com/office/officeart/2016/7/layout/LinearBlockProcessNumbered"/>
    <dgm:cxn modelId="{2B3AEF32-8F37-443A-A387-84A79FEAA5C9}" srcId="{433DBD18-F5B6-469E-8D60-447505ED3240}" destId="{8630ED77-F8A6-4E26-91BF-1F81736F5EAB}" srcOrd="2" destOrd="0" parTransId="{63F48D3F-9FD5-4AE7-8CA2-3761E1787017}" sibTransId="{1D93457B-14CD-4587-B1E2-5D72DBA58F48}"/>
    <dgm:cxn modelId="{2EC11F37-F3C3-424A-B80F-509E4DD3C5F5}" type="presOf" srcId="{8630ED77-F8A6-4E26-91BF-1F81736F5EAB}" destId="{E0B08645-F0EF-45AD-A668-D49F06DB2E41}" srcOrd="1" destOrd="0" presId="urn:microsoft.com/office/officeart/2016/7/layout/LinearBlockProcessNumbered"/>
    <dgm:cxn modelId="{48311A38-619E-4CF3-8B34-1F4DF8E2CFC1}" type="presOf" srcId="{66114704-4F42-424E-9A61-3F487B2C1C16}" destId="{9FCBBA1A-3962-41C8-908D-F945AD5B2E9F}" srcOrd="0" destOrd="0" presId="urn:microsoft.com/office/officeart/2016/7/layout/LinearBlockProcessNumbered"/>
    <dgm:cxn modelId="{609F723F-9C1D-476A-BD4C-395A8DF6539C}" type="presOf" srcId="{FC04D64D-852E-498F-B968-E45338E6777B}" destId="{62CE61C2-DC72-4839-A787-E634C96DF350}" srcOrd="0" destOrd="0" presId="urn:microsoft.com/office/officeart/2016/7/layout/LinearBlockProcessNumbered"/>
    <dgm:cxn modelId="{1A026263-F08F-4FCA-8271-D8D795B4F0A9}" srcId="{433DBD18-F5B6-469E-8D60-447505ED3240}" destId="{696B4B9A-C09D-492B-9440-9B0530C3DE29}" srcOrd="3" destOrd="0" parTransId="{D64BE072-6EEA-4A4C-B7A8-7D9522C8C7E1}" sibTransId="{E29B7EFB-6A9B-4640-823A-E3945F88865D}"/>
    <dgm:cxn modelId="{4AEA9E68-129F-4F75-A675-078BFA4D60A2}" type="presOf" srcId="{433DBD18-F5B6-469E-8D60-447505ED3240}" destId="{7F1AAD52-D720-42BF-89FD-5F34BF4A9785}" srcOrd="0" destOrd="0" presId="urn:microsoft.com/office/officeart/2016/7/layout/LinearBlockProcessNumbered"/>
    <dgm:cxn modelId="{5F81C269-813F-4DA7-9206-E183CDA0891A}" type="presOf" srcId="{DA0C3AFF-B2C5-48F0-BF90-8809BF6FAEE8}" destId="{606A63F0-7E04-45C0-B968-52BEF59EF2B6}" srcOrd="1" destOrd="0" presId="urn:microsoft.com/office/officeart/2016/7/layout/LinearBlockProcessNumbered"/>
    <dgm:cxn modelId="{374F454B-DB23-4E41-90B2-B51A9802B9BD}" type="presOf" srcId="{86C23D3F-C03B-41BA-9F40-735314AB5FBB}" destId="{42CE9475-3D44-414B-8AA2-C1BE97BD7564}" srcOrd="0" destOrd="0" presId="urn:microsoft.com/office/officeart/2016/7/layout/LinearBlockProcessNumbered"/>
    <dgm:cxn modelId="{EEE22A72-4B59-4A4D-B8FC-9A4D3F77C4C3}" srcId="{433DBD18-F5B6-469E-8D60-447505ED3240}" destId="{86C23D3F-C03B-41BA-9F40-735314AB5FBB}" srcOrd="0" destOrd="0" parTransId="{57A28DD4-9960-49FC-A04C-78F12DC36BE7}" sibTransId="{FC04D64D-852E-498F-B968-E45338E6777B}"/>
    <dgm:cxn modelId="{E1C58889-8848-490B-957F-8B2AAA51A3AF}" type="presOf" srcId="{DA0C3AFF-B2C5-48F0-BF90-8809BF6FAEE8}" destId="{478EDA08-CAC5-4A25-A851-0D17A9E4C7E1}" srcOrd="0" destOrd="0" presId="urn:microsoft.com/office/officeart/2016/7/layout/LinearBlockProcessNumbered"/>
    <dgm:cxn modelId="{34801D99-A24F-4175-8BC5-312CD48D08EF}" srcId="{433DBD18-F5B6-469E-8D60-447505ED3240}" destId="{DA0C3AFF-B2C5-48F0-BF90-8809BF6FAEE8}" srcOrd="1" destOrd="0" parTransId="{8755123D-52E0-4F81-9EAB-F303E35A2B4D}" sibTransId="{66114704-4F42-424E-9A61-3F487B2C1C16}"/>
    <dgm:cxn modelId="{2AEADEA3-E1BA-4462-B416-67B598728303}" type="presOf" srcId="{E29B7EFB-6A9B-4640-823A-E3945F88865D}" destId="{410B35AF-C873-4DB0-840F-AE39FE459626}" srcOrd="0" destOrd="0" presId="urn:microsoft.com/office/officeart/2016/7/layout/LinearBlockProcessNumbered"/>
    <dgm:cxn modelId="{FD689DA4-04B2-447A-96D9-5821E4A88B56}" type="presOf" srcId="{86C23D3F-C03B-41BA-9F40-735314AB5FBB}" destId="{4D20DC9E-A4F6-41D0-8BDC-84C2D087FBEB}" srcOrd="1" destOrd="0" presId="urn:microsoft.com/office/officeart/2016/7/layout/LinearBlockProcessNumbered"/>
    <dgm:cxn modelId="{EFC05DE9-D79E-4A28-9187-AEB0A88DCA3B}" type="presOf" srcId="{696B4B9A-C09D-492B-9440-9B0530C3DE29}" destId="{B85A1D7C-7953-4769-8C95-955F698F3D35}" srcOrd="1" destOrd="0" presId="urn:microsoft.com/office/officeart/2016/7/layout/LinearBlockProcessNumbered"/>
    <dgm:cxn modelId="{EB193DF5-AE61-4381-AF2D-0D00ABAE9236}" type="presOf" srcId="{8630ED77-F8A6-4E26-91BF-1F81736F5EAB}" destId="{B5399057-FE30-44BB-A890-AF061E036FD3}" srcOrd="0" destOrd="0" presId="urn:microsoft.com/office/officeart/2016/7/layout/LinearBlockProcessNumbered"/>
    <dgm:cxn modelId="{A175A6F1-C492-48CF-A246-1479B074E6BE}" type="presParOf" srcId="{7F1AAD52-D720-42BF-89FD-5F34BF4A9785}" destId="{991816A4-DABE-4E43-A12B-0D1814AAA764}" srcOrd="0" destOrd="0" presId="urn:microsoft.com/office/officeart/2016/7/layout/LinearBlockProcessNumbered"/>
    <dgm:cxn modelId="{74845762-2BDE-4BC7-BD78-086825FBEAA8}" type="presParOf" srcId="{991816A4-DABE-4E43-A12B-0D1814AAA764}" destId="{42CE9475-3D44-414B-8AA2-C1BE97BD7564}" srcOrd="0" destOrd="0" presId="urn:microsoft.com/office/officeart/2016/7/layout/LinearBlockProcessNumbered"/>
    <dgm:cxn modelId="{5E97B6D6-182C-4809-9926-E58825572182}" type="presParOf" srcId="{991816A4-DABE-4E43-A12B-0D1814AAA764}" destId="{62CE61C2-DC72-4839-A787-E634C96DF350}" srcOrd="1" destOrd="0" presId="urn:microsoft.com/office/officeart/2016/7/layout/LinearBlockProcessNumbered"/>
    <dgm:cxn modelId="{ADCBC592-976E-45C0-ADD5-7D23A37AFCB6}" type="presParOf" srcId="{991816A4-DABE-4E43-A12B-0D1814AAA764}" destId="{4D20DC9E-A4F6-41D0-8BDC-84C2D087FBEB}" srcOrd="2" destOrd="0" presId="urn:microsoft.com/office/officeart/2016/7/layout/LinearBlockProcessNumbered"/>
    <dgm:cxn modelId="{1724A483-459D-4F14-BA6A-164E410E7E92}" type="presParOf" srcId="{7F1AAD52-D720-42BF-89FD-5F34BF4A9785}" destId="{9E288238-CA34-4E04-88AA-618948D008BC}" srcOrd="1" destOrd="0" presId="urn:microsoft.com/office/officeart/2016/7/layout/LinearBlockProcessNumbered"/>
    <dgm:cxn modelId="{595B2475-7276-45F2-B3E9-D861DFA571A2}" type="presParOf" srcId="{7F1AAD52-D720-42BF-89FD-5F34BF4A9785}" destId="{A7166AD2-B68F-4CBC-8DA4-4810566083C7}" srcOrd="2" destOrd="0" presId="urn:microsoft.com/office/officeart/2016/7/layout/LinearBlockProcessNumbered"/>
    <dgm:cxn modelId="{412005A1-5406-44A6-AA6C-7DFE7907D28C}" type="presParOf" srcId="{A7166AD2-B68F-4CBC-8DA4-4810566083C7}" destId="{478EDA08-CAC5-4A25-A851-0D17A9E4C7E1}" srcOrd="0" destOrd="0" presId="urn:microsoft.com/office/officeart/2016/7/layout/LinearBlockProcessNumbered"/>
    <dgm:cxn modelId="{392A3A9E-7D36-4182-996E-142F50DAAA5E}" type="presParOf" srcId="{A7166AD2-B68F-4CBC-8DA4-4810566083C7}" destId="{9FCBBA1A-3962-41C8-908D-F945AD5B2E9F}" srcOrd="1" destOrd="0" presId="urn:microsoft.com/office/officeart/2016/7/layout/LinearBlockProcessNumbered"/>
    <dgm:cxn modelId="{6410AA69-AFA8-4B3D-B6B5-905B3B984B91}" type="presParOf" srcId="{A7166AD2-B68F-4CBC-8DA4-4810566083C7}" destId="{606A63F0-7E04-45C0-B968-52BEF59EF2B6}" srcOrd="2" destOrd="0" presId="urn:microsoft.com/office/officeart/2016/7/layout/LinearBlockProcessNumbered"/>
    <dgm:cxn modelId="{D6E6C86D-A9BD-45A4-8DCF-BF8A1482BC2D}" type="presParOf" srcId="{7F1AAD52-D720-42BF-89FD-5F34BF4A9785}" destId="{0C7B37D4-7770-4766-A69E-4B083A0DB2F6}" srcOrd="3" destOrd="0" presId="urn:microsoft.com/office/officeart/2016/7/layout/LinearBlockProcessNumbered"/>
    <dgm:cxn modelId="{9EBB0712-D03B-44B0-8E26-C82253AF3352}" type="presParOf" srcId="{7F1AAD52-D720-42BF-89FD-5F34BF4A9785}" destId="{E53FD5A2-F654-4470-B0C1-A4741E335A1C}" srcOrd="4" destOrd="0" presId="urn:microsoft.com/office/officeart/2016/7/layout/LinearBlockProcessNumbered"/>
    <dgm:cxn modelId="{1D2C2976-C153-48CC-87EB-9FA0FB5CE331}" type="presParOf" srcId="{E53FD5A2-F654-4470-B0C1-A4741E335A1C}" destId="{B5399057-FE30-44BB-A890-AF061E036FD3}" srcOrd="0" destOrd="0" presId="urn:microsoft.com/office/officeart/2016/7/layout/LinearBlockProcessNumbered"/>
    <dgm:cxn modelId="{9E8DBCA1-345E-41FB-9DFA-7865D2D5ED6D}" type="presParOf" srcId="{E53FD5A2-F654-4470-B0C1-A4741E335A1C}" destId="{C0BAC6B3-D111-485F-BAA0-A8FC5ADFCEB5}" srcOrd="1" destOrd="0" presId="urn:microsoft.com/office/officeart/2016/7/layout/LinearBlockProcessNumbered"/>
    <dgm:cxn modelId="{AF7AA497-2CEF-4AF4-8CF7-2C72BEDD56B2}" type="presParOf" srcId="{E53FD5A2-F654-4470-B0C1-A4741E335A1C}" destId="{E0B08645-F0EF-45AD-A668-D49F06DB2E41}" srcOrd="2" destOrd="0" presId="urn:microsoft.com/office/officeart/2016/7/layout/LinearBlockProcessNumbered"/>
    <dgm:cxn modelId="{D686E65F-2728-4111-891B-7852BBE5C0C3}" type="presParOf" srcId="{7F1AAD52-D720-42BF-89FD-5F34BF4A9785}" destId="{2CDE4645-47A8-46B0-B17D-5F91736389E8}" srcOrd="5" destOrd="0" presId="urn:microsoft.com/office/officeart/2016/7/layout/LinearBlockProcessNumbered"/>
    <dgm:cxn modelId="{415C1446-7FDC-4EF6-A309-4BB93D808071}" type="presParOf" srcId="{7F1AAD52-D720-42BF-89FD-5F34BF4A9785}" destId="{889A4BF6-1628-4632-A517-B6DC1EBA08B3}" srcOrd="6" destOrd="0" presId="urn:microsoft.com/office/officeart/2016/7/layout/LinearBlockProcessNumbered"/>
    <dgm:cxn modelId="{68C80A72-E4A0-4910-9C86-169F7A375723}" type="presParOf" srcId="{889A4BF6-1628-4632-A517-B6DC1EBA08B3}" destId="{11A0F8A8-6BAE-4045-8AA8-AB599C06D1BC}" srcOrd="0" destOrd="0" presId="urn:microsoft.com/office/officeart/2016/7/layout/LinearBlockProcessNumbered"/>
    <dgm:cxn modelId="{474EABEF-BAD0-4B07-B696-24E2B7581EAB}" type="presParOf" srcId="{889A4BF6-1628-4632-A517-B6DC1EBA08B3}" destId="{410B35AF-C873-4DB0-840F-AE39FE459626}" srcOrd="1" destOrd="0" presId="urn:microsoft.com/office/officeart/2016/7/layout/LinearBlockProcessNumbered"/>
    <dgm:cxn modelId="{660C1A09-073E-4932-AB8A-40DA42369170}" type="presParOf" srcId="{889A4BF6-1628-4632-A517-B6DC1EBA08B3}" destId="{B85A1D7C-7953-4769-8C95-955F698F3D35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257E5C-4C48-4465-A325-EA89D8CAC6C2}" type="doc">
      <dgm:prSet loTypeId="urn:microsoft.com/office/officeart/2008/layout/LinedList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4DC6F6A3-98A0-497A-9FFA-362A55AADE0C}">
      <dgm:prSet custT="1"/>
      <dgm:spPr/>
      <dgm:t>
        <a:bodyPr/>
        <a:lstStyle/>
        <a:p>
          <a:r>
            <a:rPr lang="hu-HU" sz="3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A 2011. évi CXC. Törvény a nemzeti köznevelésről 51. § (5) bekezdése alapján                                  </a:t>
          </a:r>
        </a:p>
        <a:p>
          <a:r>
            <a:rPr lang="hu-HU" sz="3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A sajátos nevelési igényű és a beilleszkedési, tanulási, magatartási nehézséggel küzdő tanuló részére </a:t>
          </a:r>
          <a:r>
            <a:rPr lang="hu-HU" sz="30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a felvételi vizsgán indokolt esetben biztosítani kell a hosszabb felkészülési időt</a:t>
          </a:r>
          <a:r>
            <a:rPr lang="hu-HU" sz="3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az írásbeli vagy szóbeli felmérésen biztosítani kell </a:t>
          </a:r>
          <a:r>
            <a:rPr lang="hu-HU" sz="30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az iskolai tanulmányai során általa használt, megszokott eszközöket, a vizsga szervezésével alkalmazkodni kell az adottságaihoz</a:t>
          </a:r>
          <a:r>
            <a:rPr lang="hu-HU" sz="3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.                                                                                                </a:t>
          </a:r>
          <a:endParaRPr lang="en-US" sz="3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A53E23-2165-4C48-96D2-3613C9832A0B}" type="parTrans" cxnId="{A1C9A555-28EF-4CED-86A2-481521D1C7BB}">
      <dgm:prSet/>
      <dgm:spPr/>
      <dgm:t>
        <a:bodyPr/>
        <a:lstStyle/>
        <a:p>
          <a:endParaRPr lang="hu-HU"/>
        </a:p>
      </dgm:t>
    </dgm:pt>
    <dgm:pt modelId="{D969A816-2562-4B2E-A4F5-18AC6769A381}" type="sibTrans" cxnId="{A1C9A555-28EF-4CED-86A2-481521D1C7BB}">
      <dgm:prSet/>
      <dgm:spPr/>
      <dgm:t>
        <a:bodyPr/>
        <a:lstStyle/>
        <a:p>
          <a:endParaRPr lang="hu-HU"/>
        </a:p>
      </dgm:t>
    </dgm:pt>
    <dgm:pt modelId="{E848B7C5-C79E-4017-8F91-3BD7CFE0315B}" type="pres">
      <dgm:prSet presAssocID="{E1257E5C-4C48-4465-A325-EA89D8CAC6C2}" presName="vert0" presStyleCnt="0">
        <dgm:presLayoutVars>
          <dgm:dir/>
          <dgm:animOne val="branch"/>
          <dgm:animLvl val="lvl"/>
        </dgm:presLayoutVars>
      </dgm:prSet>
      <dgm:spPr/>
    </dgm:pt>
    <dgm:pt modelId="{C98AF914-6E34-4264-8978-39782DAA78BD}" type="pres">
      <dgm:prSet presAssocID="{4DC6F6A3-98A0-497A-9FFA-362A55AADE0C}" presName="thickLine" presStyleLbl="alignNode1" presStyleIdx="0" presStyleCnt="1"/>
      <dgm:spPr/>
    </dgm:pt>
    <dgm:pt modelId="{60994719-88E2-4E99-8E9C-F06354F45DD6}" type="pres">
      <dgm:prSet presAssocID="{4DC6F6A3-98A0-497A-9FFA-362A55AADE0C}" presName="horz1" presStyleCnt="0"/>
      <dgm:spPr/>
    </dgm:pt>
    <dgm:pt modelId="{BEDAAF64-4AE3-43C3-9C3E-2163AD17457D}" type="pres">
      <dgm:prSet presAssocID="{4DC6F6A3-98A0-497A-9FFA-362A55AADE0C}" presName="tx1" presStyleLbl="revTx" presStyleIdx="0" presStyleCnt="1"/>
      <dgm:spPr/>
    </dgm:pt>
    <dgm:pt modelId="{C41FEABA-B430-4D08-BC99-D29112C2D609}" type="pres">
      <dgm:prSet presAssocID="{4DC6F6A3-98A0-497A-9FFA-362A55AADE0C}" presName="vert1" presStyleCnt="0"/>
      <dgm:spPr/>
    </dgm:pt>
  </dgm:ptLst>
  <dgm:cxnLst>
    <dgm:cxn modelId="{A1C9A555-28EF-4CED-86A2-481521D1C7BB}" srcId="{E1257E5C-4C48-4465-A325-EA89D8CAC6C2}" destId="{4DC6F6A3-98A0-497A-9FFA-362A55AADE0C}" srcOrd="0" destOrd="0" parTransId="{8AA53E23-2165-4C48-96D2-3613C9832A0B}" sibTransId="{D969A816-2562-4B2E-A4F5-18AC6769A381}"/>
    <dgm:cxn modelId="{0FE6E685-E501-41B9-9BBD-8417E7F24C52}" type="presOf" srcId="{4DC6F6A3-98A0-497A-9FFA-362A55AADE0C}" destId="{BEDAAF64-4AE3-43C3-9C3E-2163AD17457D}" srcOrd="0" destOrd="0" presId="urn:microsoft.com/office/officeart/2008/layout/LinedList"/>
    <dgm:cxn modelId="{BCBE63A8-7CB9-416D-B0F4-34C8A233AFB8}" type="presOf" srcId="{E1257E5C-4C48-4465-A325-EA89D8CAC6C2}" destId="{E848B7C5-C79E-4017-8F91-3BD7CFE0315B}" srcOrd="0" destOrd="0" presId="urn:microsoft.com/office/officeart/2008/layout/LinedList"/>
    <dgm:cxn modelId="{F4EB374E-1002-4FB4-AE5C-8538B3BD564D}" type="presParOf" srcId="{E848B7C5-C79E-4017-8F91-3BD7CFE0315B}" destId="{C98AF914-6E34-4264-8978-39782DAA78BD}" srcOrd="0" destOrd="0" presId="urn:microsoft.com/office/officeart/2008/layout/LinedList"/>
    <dgm:cxn modelId="{3E48C4A8-B705-4418-9E61-58AB8CA77719}" type="presParOf" srcId="{E848B7C5-C79E-4017-8F91-3BD7CFE0315B}" destId="{60994719-88E2-4E99-8E9C-F06354F45DD6}" srcOrd="1" destOrd="0" presId="urn:microsoft.com/office/officeart/2008/layout/LinedList"/>
    <dgm:cxn modelId="{93F21411-C6F3-47FD-8843-115E564B9AF6}" type="presParOf" srcId="{60994719-88E2-4E99-8E9C-F06354F45DD6}" destId="{BEDAAF64-4AE3-43C3-9C3E-2163AD17457D}" srcOrd="0" destOrd="0" presId="urn:microsoft.com/office/officeart/2008/layout/LinedList"/>
    <dgm:cxn modelId="{84D5B0F0-7E6A-4272-830C-6E0E5FD2F88A}" type="presParOf" srcId="{60994719-88E2-4E99-8E9C-F06354F45DD6}" destId="{C41FEABA-B430-4D08-BC99-D29112C2D60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257E5C-4C48-4465-A325-EA89D8CAC6C2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DC6F6A3-98A0-497A-9FFA-362A55AADE0C}">
      <dgm:prSet custT="1"/>
      <dgm:spPr/>
      <dgm:t>
        <a:bodyPr/>
        <a:lstStyle/>
        <a:p>
          <a:r>
            <a:rPr lang="hu-H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20/2012. (VIII. 31.) EMMI rendelet 33. § (3)</a:t>
          </a:r>
          <a:r>
            <a:rPr kumimoji="0" lang="hu-HU" altLang="hu-HU" sz="2400" b="0" i="0" u="none" strike="noStrike" cap="none" normalizeH="0" baseline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bekezdése alapján                                                                                                                  </a:t>
          </a:r>
          <a:r>
            <a:rPr lang="hu-H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Amennyiben</a:t>
          </a:r>
          <a:r>
            <a:rPr lang="hu-HU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a sajátos nevelési igényű, valamint a beilleszkedési, tanulási, magatartási nehézséggel küzdő jelentkező </a:t>
          </a:r>
          <a:r>
            <a:rPr lang="hu-H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élni kíván</a:t>
          </a:r>
          <a:r>
            <a:rPr lang="hu-HU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az Nkt. 51. § (5) bekezdésében biztosított </a:t>
          </a:r>
          <a:r>
            <a:rPr lang="hu-H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jogával</a:t>
          </a:r>
          <a:r>
            <a:rPr lang="hu-HU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hu-H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a központi írásbeli vizsga jelentkezési lapjához csatolnia kell az erre vonatkozó kérelmet, valamint a szakértői bizottság véleményét.</a:t>
          </a:r>
        </a:p>
        <a:p>
          <a:r>
            <a:rPr lang="hu-H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A központi írásbeli vizsgát szervező gimnázium, szakgimnázium </a:t>
          </a:r>
          <a:r>
            <a:rPr lang="hu-H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igazgatója a kérelemről a döntését határozat formájában hozza meg</a:t>
          </a:r>
          <a:r>
            <a:rPr lang="hu-H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hu-H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A döntés kizárólag a központi írásbeli vizsga letételének körülményeire vonatkozhat.</a:t>
          </a:r>
          <a:r>
            <a:rPr lang="hu-H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Az igazgató döntésében rendelkezik az </a:t>
          </a:r>
          <a:r>
            <a:rPr lang="hu-HU" sz="2400" u="sng" dirty="0">
              <a:latin typeface="Times New Roman" panose="02020603050405020304" pitchFamily="18" charset="0"/>
              <a:cs typeface="Times New Roman" panose="02020603050405020304" pitchFamily="18" charset="0"/>
            </a:rPr>
            <a:t>iskolai tanulmányok során a tanuló által használt, megszokott eszközök</a:t>
          </a:r>
          <a:r>
            <a:rPr lang="hu-H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biztosításáról, az írásbeli dolgozat elkészítéséhez </a:t>
          </a:r>
          <a:r>
            <a:rPr lang="hu-HU" sz="2400" u="sng" dirty="0">
              <a:latin typeface="Times New Roman" panose="02020603050405020304" pitchFamily="18" charset="0"/>
              <a:cs typeface="Times New Roman" panose="02020603050405020304" pitchFamily="18" charset="0"/>
            </a:rPr>
            <a:t>a munkaidő meghosszabbításáról</a:t>
          </a:r>
          <a:r>
            <a:rPr lang="hu-H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a </a:t>
          </a:r>
          <a:r>
            <a:rPr lang="hu-HU" sz="2400" u="sng" dirty="0">
              <a:latin typeface="Times New Roman" panose="02020603050405020304" pitchFamily="18" charset="0"/>
              <a:cs typeface="Times New Roman" panose="02020603050405020304" pitchFamily="18" charset="0"/>
            </a:rPr>
            <a:t>vizsga meghatározott részeinek értékelése alóli felmentésről</a:t>
          </a:r>
          <a:r>
            <a:rPr lang="hu-H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hu-H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8AA53E23-2165-4C48-96D2-3613C9832A0B}" type="parTrans" cxnId="{A1C9A555-28EF-4CED-86A2-481521D1C7BB}">
      <dgm:prSet/>
      <dgm:spPr/>
      <dgm:t>
        <a:bodyPr/>
        <a:lstStyle/>
        <a:p>
          <a:endParaRPr lang="hu-HU"/>
        </a:p>
      </dgm:t>
    </dgm:pt>
    <dgm:pt modelId="{D969A816-2562-4B2E-A4F5-18AC6769A381}" type="sibTrans" cxnId="{A1C9A555-28EF-4CED-86A2-481521D1C7BB}">
      <dgm:prSet/>
      <dgm:spPr/>
      <dgm:t>
        <a:bodyPr/>
        <a:lstStyle/>
        <a:p>
          <a:endParaRPr lang="hu-HU"/>
        </a:p>
      </dgm:t>
    </dgm:pt>
    <dgm:pt modelId="{5C4A864C-B225-40CC-BD99-39F6EDFE4378}" type="pres">
      <dgm:prSet presAssocID="{E1257E5C-4C48-4465-A325-EA89D8CAC6C2}" presName="vert0" presStyleCnt="0">
        <dgm:presLayoutVars>
          <dgm:dir/>
          <dgm:animOne val="branch"/>
          <dgm:animLvl val="lvl"/>
        </dgm:presLayoutVars>
      </dgm:prSet>
      <dgm:spPr/>
    </dgm:pt>
    <dgm:pt modelId="{5C92CC3C-86CB-448A-B293-41778101A0FA}" type="pres">
      <dgm:prSet presAssocID="{4DC6F6A3-98A0-497A-9FFA-362A55AADE0C}" presName="thickLine" presStyleLbl="alignNode1" presStyleIdx="0" presStyleCnt="1"/>
      <dgm:spPr/>
    </dgm:pt>
    <dgm:pt modelId="{CE8C7A21-595A-43BA-B8AA-F03BB3D6CD08}" type="pres">
      <dgm:prSet presAssocID="{4DC6F6A3-98A0-497A-9FFA-362A55AADE0C}" presName="horz1" presStyleCnt="0"/>
      <dgm:spPr/>
    </dgm:pt>
    <dgm:pt modelId="{A66FC493-C54F-469C-928C-951F1E07E97B}" type="pres">
      <dgm:prSet presAssocID="{4DC6F6A3-98A0-497A-9FFA-362A55AADE0C}" presName="tx1" presStyleLbl="revTx" presStyleIdx="0" presStyleCnt="1"/>
      <dgm:spPr/>
    </dgm:pt>
    <dgm:pt modelId="{F4C14FDA-71E3-4A92-8F4B-B840885985EB}" type="pres">
      <dgm:prSet presAssocID="{4DC6F6A3-98A0-497A-9FFA-362A55AADE0C}" presName="vert1" presStyleCnt="0"/>
      <dgm:spPr/>
    </dgm:pt>
  </dgm:ptLst>
  <dgm:cxnLst>
    <dgm:cxn modelId="{EC76164C-D61B-4061-8AB2-A77EC595162C}" type="presOf" srcId="{4DC6F6A3-98A0-497A-9FFA-362A55AADE0C}" destId="{A66FC493-C54F-469C-928C-951F1E07E97B}" srcOrd="0" destOrd="0" presId="urn:microsoft.com/office/officeart/2008/layout/LinedList"/>
    <dgm:cxn modelId="{A1C9A555-28EF-4CED-86A2-481521D1C7BB}" srcId="{E1257E5C-4C48-4465-A325-EA89D8CAC6C2}" destId="{4DC6F6A3-98A0-497A-9FFA-362A55AADE0C}" srcOrd="0" destOrd="0" parTransId="{8AA53E23-2165-4C48-96D2-3613C9832A0B}" sibTransId="{D969A816-2562-4B2E-A4F5-18AC6769A381}"/>
    <dgm:cxn modelId="{EF0E21C2-CE94-42B9-8183-F2661D341DDC}" type="presOf" srcId="{E1257E5C-4C48-4465-A325-EA89D8CAC6C2}" destId="{5C4A864C-B225-40CC-BD99-39F6EDFE4378}" srcOrd="0" destOrd="0" presId="urn:microsoft.com/office/officeart/2008/layout/LinedList"/>
    <dgm:cxn modelId="{97C7D728-598F-48D0-9E71-1306B3116B4B}" type="presParOf" srcId="{5C4A864C-B225-40CC-BD99-39F6EDFE4378}" destId="{5C92CC3C-86CB-448A-B293-41778101A0FA}" srcOrd="0" destOrd="0" presId="urn:microsoft.com/office/officeart/2008/layout/LinedList"/>
    <dgm:cxn modelId="{3D578BED-1864-4964-9329-3551CFB9653B}" type="presParOf" srcId="{5C4A864C-B225-40CC-BD99-39F6EDFE4378}" destId="{CE8C7A21-595A-43BA-B8AA-F03BB3D6CD08}" srcOrd="1" destOrd="0" presId="urn:microsoft.com/office/officeart/2008/layout/LinedList"/>
    <dgm:cxn modelId="{20234052-4AD5-46F6-82D2-445AC5887061}" type="presParOf" srcId="{CE8C7A21-595A-43BA-B8AA-F03BB3D6CD08}" destId="{A66FC493-C54F-469C-928C-951F1E07E97B}" srcOrd="0" destOrd="0" presId="urn:microsoft.com/office/officeart/2008/layout/LinedList"/>
    <dgm:cxn modelId="{01C32FC2-1324-41BE-A43E-A428CEDB0371}" type="presParOf" srcId="{CE8C7A21-595A-43BA-B8AA-F03BB3D6CD08}" destId="{F4C14FDA-71E3-4A92-8F4B-B840885985E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257E5C-4C48-4465-A325-EA89D8CAC6C2}" type="doc">
      <dgm:prSet loTypeId="urn:microsoft.com/office/officeart/2005/8/layout/hierarchy3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DC6F6A3-98A0-497A-9FFA-362A55AADE0C}">
      <dgm:prSet custT="1"/>
      <dgm:spPr/>
      <dgm:t>
        <a:bodyPr/>
        <a:lstStyle/>
        <a:p>
          <a:r>
            <a:rPr lang="hu-HU" sz="2800" b="0" dirty="0">
              <a:latin typeface="Times New Roman" panose="02020603050405020304" pitchFamily="18" charset="0"/>
              <a:cs typeface="Times New Roman" panose="02020603050405020304" pitchFamily="18" charset="0"/>
            </a:rPr>
            <a:t>A sajátos nevelési igényű, valamint a beilleszkedési, tanulási, magatartási nehézséggel küzdő jelentkezők számára </a:t>
          </a:r>
          <a:r>
            <a:rPr lang="hu-H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részletes tájékoztató </a:t>
          </a:r>
          <a:r>
            <a:rPr lang="hu-HU" sz="2800" b="0" dirty="0">
              <a:latin typeface="Times New Roman" panose="02020603050405020304" pitchFamily="18" charset="0"/>
              <a:cs typeface="Times New Roman" panose="02020603050405020304" pitchFamily="18" charset="0"/>
            </a:rPr>
            <a:t>készült.    </a:t>
          </a:r>
        </a:p>
        <a:p>
          <a:r>
            <a:rPr lang="hu-HU" sz="2800" b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</a:t>
          </a:r>
          <a:r>
            <a:rPr lang="hu-H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https://www.oktatas.hu/pub_bin/dload/kozoktatas/beiskolazas/tajekoztatok/KIFIR_kulonleges_banasmodot_igenylo_tanulok.pdf </a:t>
          </a:r>
        </a:p>
        <a:p>
          <a:endParaRPr lang="hu-H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hu-HU" sz="800" b="1" dirty="0"/>
        </a:p>
      </dgm:t>
    </dgm:pt>
    <dgm:pt modelId="{8AA53E23-2165-4C48-96D2-3613C9832A0B}" type="parTrans" cxnId="{A1C9A555-28EF-4CED-86A2-481521D1C7BB}">
      <dgm:prSet/>
      <dgm:spPr/>
      <dgm:t>
        <a:bodyPr/>
        <a:lstStyle/>
        <a:p>
          <a:endParaRPr lang="hu-HU"/>
        </a:p>
      </dgm:t>
    </dgm:pt>
    <dgm:pt modelId="{D969A816-2562-4B2E-A4F5-18AC6769A381}" type="sibTrans" cxnId="{A1C9A555-28EF-4CED-86A2-481521D1C7BB}">
      <dgm:prSet/>
      <dgm:spPr/>
      <dgm:t>
        <a:bodyPr/>
        <a:lstStyle/>
        <a:p>
          <a:endParaRPr lang="hu-HU"/>
        </a:p>
      </dgm:t>
    </dgm:pt>
    <dgm:pt modelId="{A6923E53-9DD6-483A-83D7-7174AE90B5C7}" type="pres">
      <dgm:prSet presAssocID="{E1257E5C-4C48-4465-A325-EA89D8CAC6C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FB23C32-FD18-4993-8B3F-FB44F5866DB7}" type="pres">
      <dgm:prSet presAssocID="{4DC6F6A3-98A0-497A-9FFA-362A55AADE0C}" presName="root" presStyleCnt="0"/>
      <dgm:spPr/>
    </dgm:pt>
    <dgm:pt modelId="{E08E40F6-2245-4451-8DDE-F4472E443E46}" type="pres">
      <dgm:prSet presAssocID="{4DC6F6A3-98A0-497A-9FFA-362A55AADE0C}" presName="rootComposite" presStyleCnt="0"/>
      <dgm:spPr/>
    </dgm:pt>
    <dgm:pt modelId="{4ED6EF09-3C4D-4EFB-BC55-A976085BB024}" type="pres">
      <dgm:prSet presAssocID="{4DC6F6A3-98A0-497A-9FFA-362A55AADE0C}" presName="rootText" presStyleLbl="node1" presStyleIdx="0" presStyleCnt="1" custScaleX="168613"/>
      <dgm:spPr/>
    </dgm:pt>
    <dgm:pt modelId="{CBD08466-9608-4E2A-9DB5-F09A2B88E6A6}" type="pres">
      <dgm:prSet presAssocID="{4DC6F6A3-98A0-497A-9FFA-362A55AADE0C}" presName="rootConnector" presStyleLbl="node1" presStyleIdx="0" presStyleCnt="1"/>
      <dgm:spPr/>
    </dgm:pt>
    <dgm:pt modelId="{0151B2F3-4406-4470-9982-145EDF64ED28}" type="pres">
      <dgm:prSet presAssocID="{4DC6F6A3-98A0-497A-9FFA-362A55AADE0C}" presName="childShape" presStyleCnt="0"/>
      <dgm:spPr/>
    </dgm:pt>
  </dgm:ptLst>
  <dgm:cxnLst>
    <dgm:cxn modelId="{3153923C-EEA2-4C99-BECB-A52C3B95D947}" type="presOf" srcId="{E1257E5C-4C48-4465-A325-EA89D8CAC6C2}" destId="{A6923E53-9DD6-483A-83D7-7174AE90B5C7}" srcOrd="0" destOrd="0" presId="urn:microsoft.com/office/officeart/2005/8/layout/hierarchy3"/>
    <dgm:cxn modelId="{A1C9A555-28EF-4CED-86A2-481521D1C7BB}" srcId="{E1257E5C-4C48-4465-A325-EA89D8CAC6C2}" destId="{4DC6F6A3-98A0-497A-9FFA-362A55AADE0C}" srcOrd="0" destOrd="0" parTransId="{8AA53E23-2165-4C48-96D2-3613C9832A0B}" sibTransId="{D969A816-2562-4B2E-A4F5-18AC6769A381}"/>
    <dgm:cxn modelId="{5D761EB6-E4F1-49C0-A46D-4118618B67A9}" type="presOf" srcId="{4DC6F6A3-98A0-497A-9FFA-362A55AADE0C}" destId="{4ED6EF09-3C4D-4EFB-BC55-A976085BB024}" srcOrd="0" destOrd="0" presId="urn:microsoft.com/office/officeart/2005/8/layout/hierarchy3"/>
    <dgm:cxn modelId="{C7DB94E2-8099-48AF-BFD1-D0FA064B41A1}" type="presOf" srcId="{4DC6F6A3-98A0-497A-9FFA-362A55AADE0C}" destId="{CBD08466-9608-4E2A-9DB5-F09A2B88E6A6}" srcOrd="1" destOrd="0" presId="urn:microsoft.com/office/officeart/2005/8/layout/hierarchy3"/>
    <dgm:cxn modelId="{08AEBCC3-EF85-46BB-80D0-4787772D92E6}" type="presParOf" srcId="{A6923E53-9DD6-483A-83D7-7174AE90B5C7}" destId="{4FB23C32-FD18-4993-8B3F-FB44F5866DB7}" srcOrd="0" destOrd="0" presId="urn:microsoft.com/office/officeart/2005/8/layout/hierarchy3"/>
    <dgm:cxn modelId="{0F513427-F91F-404F-9521-8D096BC25587}" type="presParOf" srcId="{4FB23C32-FD18-4993-8B3F-FB44F5866DB7}" destId="{E08E40F6-2245-4451-8DDE-F4472E443E46}" srcOrd="0" destOrd="0" presId="urn:microsoft.com/office/officeart/2005/8/layout/hierarchy3"/>
    <dgm:cxn modelId="{99EB7174-ED2B-4B97-A189-9A6B896AD746}" type="presParOf" srcId="{E08E40F6-2245-4451-8DDE-F4472E443E46}" destId="{4ED6EF09-3C4D-4EFB-BC55-A976085BB024}" srcOrd="0" destOrd="0" presId="urn:microsoft.com/office/officeart/2005/8/layout/hierarchy3"/>
    <dgm:cxn modelId="{EC4E23FA-2DD2-4B96-A7B9-D2BD271A343F}" type="presParOf" srcId="{E08E40F6-2245-4451-8DDE-F4472E443E46}" destId="{CBD08466-9608-4E2A-9DB5-F09A2B88E6A6}" srcOrd="1" destOrd="0" presId="urn:microsoft.com/office/officeart/2005/8/layout/hierarchy3"/>
    <dgm:cxn modelId="{7E9ED5D7-6496-4E5F-82B8-AC2A411B1A4D}" type="presParOf" srcId="{4FB23C32-FD18-4993-8B3F-FB44F5866DB7}" destId="{0151B2F3-4406-4470-9982-145EDF64ED2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34F1C9-6E24-47FD-B3D0-B57BBD56A5D7}" type="doc">
      <dgm:prSet loTypeId="urn:microsoft.com/office/officeart/2005/8/layout/vProcess5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FC97489-28D8-499E-8FDB-E257E777F98A}">
      <dgm:prSet custT="1"/>
      <dgm:spPr/>
      <dgm:t>
        <a:bodyPr/>
        <a:lstStyle/>
        <a:p>
          <a:r>
            <a:rPr lang="hu-H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BETEKINTÉS</a:t>
          </a:r>
          <a:r>
            <a:rPr lang="hu-H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: Az írásbeli feladatlapok </a:t>
          </a:r>
          <a:r>
            <a:rPr lang="hu-H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 középiskola által megadott időpontban</a:t>
          </a:r>
          <a:r>
            <a:rPr lang="hu-H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tekinthetők meg – erről </a:t>
          </a:r>
          <a:r>
            <a:rPr lang="hu-H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külön értesítést nem küld a középiskola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96AB6C-0A79-468F-A9A3-DD89A39CBDC8}" type="parTrans" cxnId="{1C7D2BCC-69AC-49D3-A1A0-E2D1BCBE0C94}">
      <dgm:prSet/>
      <dgm:spPr/>
      <dgm:t>
        <a:bodyPr/>
        <a:lstStyle/>
        <a:p>
          <a:endParaRPr lang="en-US"/>
        </a:p>
      </dgm:t>
    </dgm:pt>
    <dgm:pt modelId="{840B98F2-8045-4D3B-A875-3DE331C785C8}" type="sibTrans" cxnId="{1C7D2BCC-69AC-49D3-A1A0-E2D1BCBE0C94}">
      <dgm:prSet phldrT="01"/>
      <dgm:spPr/>
      <dgm:t>
        <a:bodyPr/>
        <a:lstStyle/>
        <a:p>
          <a:endParaRPr lang="en-US" dirty="0"/>
        </a:p>
      </dgm:t>
    </dgm:pt>
    <dgm:pt modelId="{89B2E11E-AB62-4F15-8CCB-1A9982E50F56}">
      <dgm:prSet custT="1"/>
      <dgm:spPr/>
      <dgm:t>
        <a:bodyPr/>
        <a:lstStyle/>
        <a:p>
          <a:r>
            <a:rPr lang="hu-HU" sz="2800" b="0" dirty="0">
              <a:latin typeface="Times New Roman" panose="02020603050405020304" pitchFamily="18" charset="0"/>
              <a:cs typeface="Times New Roman" panose="02020603050405020304" pitchFamily="18" charset="0"/>
            </a:rPr>
            <a:t>Az írásbeli vizsga eredményéről </a:t>
          </a:r>
          <a:r>
            <a:rPr lang="hu-H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az</a:t>
          </a:r>
          <a:r>
            <a:rPr lang="hu-HU" sz="2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ÉRTÉKELŐLAPOT</a:t>
          </a:r>
          <a:r>
            <a:rPr lang="hu-H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középiskolában át kell venni</a:t>
          </a:r>
          <a:endParaRPr lang="en-US" sz="2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5934C9-6B8B-4E94-8FA9-F7CE9015D2F6}" type="parTrans" cxnId="{C36479E5-D0B3-463E-B897-821F64AE4F86}">
      <dgm:prSet/>
      <dgm:spPr/>
      <dgm:t>
        <a:bodyPr/>
        <a:lstStyle/>
        <a:p>
          <a:endParaRPr lang="en-US"/>
        </a:p>
      </dgm:t>
    </dgm:pt>
    <dgm:pt modelId="{D3853732-0B0D-4ABE-88A9-A14C484AD51E}" type="sibTrans" cxnId="{C36479E5-D0B3-463E-B897-821F64AE4F86}">
      <dgm:prSet phldrT="02"/>
      <dgm:spPr/>
      <dgm:t>
        <a:bodyPr/>
        <a:lstStyle/>
        <a:p>
          <a:endParaRPr lang="en-US" dirty="0"/>
        </a:p>
      </dgm:t>
    </dgm:pt>
    <dgm:pt modelId="{5556DC71-CC3F-430E-943C-B14F0317B5B1}">
      <dgm:prSet custT="1"/>
      <dgm:spPr/>
      <dgm:t>
        <a:bodyPr/>
        <a:lstStyle/>
        <a:p>
          <a:r>
            <a:rPr lang="hu-H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JOGORVOSLAT kérhető </a:t>
          </a:r>
          <a:r>
            <a:rPr lang="hu-HU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a betekintés napja utáni napon</a:t>
          </a:r>
          <a:endParaRPr lang="en-US" sz="3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977D57-96EA-427A-A7BB-FF3886791090}" type="parTrans" cxnId="{9D5B7345-2B54-42E9-A239-E89FC692337E}">
      <dgm:prSet/>
      <dgm:spPr/>
      <dgm:t>
        <a:bodyPr/>
        <a:lstStyle/>
        <a:p>
          <a:endParaRPr lang="en-US"/>
        </a:p>
      </dgm:t>
    </dgm:pt>
    <dgm:pt modelId="{0F5E65BA-F4EE-4FAA-9759-B4DC7AA4886D}" type="sibTrans" cxnId="{9D5B7345-2B54-42E9-A239-E89FC692337E}">
      <dgm:prSet phldrT="03"/>
      <dgm:spPr/>
      <dgm:t>
        <a:bodyPr/>
        <a:lstStyle/>
        <a:p>
          <a:endParaRPr lang="en-US" dirty="0"/>
        </a:p>
      </dgm:t>
    </dgm:pt>
    <dgm:pt modelId="{C1AC08AD-9229-4BBE-AC42-2191CB02D148}" type="pres">
      <dgm:prSet presAssocID="{5834F1C9-6E24-47FD-B3D0-B57BBD56A5D7}" presName="outerComposite" presStyleCnt="0">
        <dgm:presLayoutVars>
          <dgm:chMax val="5"/>
          <dgm:dir/>
          <dgm:resizeHandles val="exact"/>
        </dgm:presLayoutVars>
      </dgm:prSet>
      <dgm:spPr/>
    </dgm:pt>
    <dgm:pt modelId="{ECC2BE8F-D940-4C29-85D2-BC06B5220F4F}" type="pres">
      <dgm:prSet presAssocID="{5834F1C9-6E24-47FD-B3D0-B57BBD56A5D7}" presName="dummyMaxCanvas" presStyleCnt="0">
        <dgm:presLayoutVars/>
      </dgm:prSet>
      <dgm:spPr/>
    </dgm:pt>
    <dgm:pt modelId="{2C184E9A-6744-4B9A-84B6-A38063BA5343}" type="pres">
      <dgm:prSet presAssocID="{5834F1C9-6E24-47FD-B3D0-B57BBD56A5D7}" presName="ThreeNodes_1" presStyleLbl="node1" presStyleIdx="0" presStyleCnt="3">
        <dgm:presLayoutVars>
          <dgm:bulletEnabled val="1"/>
        </dgm:presLayoutVars>
      </dgm:prSet>
      <dgm:spPr/>
    </dgm:pt>
    <dgm:pt modelId="{E38D7B62-227D-4413-8632-41675C4BDC2F}" type="pres">
      <dgm:prSet presAssocID="{5834F1C9-6E24-47FD-B3D0-B57BBD56A5D7}" presName="ThreeNodes_2" presStyleLbl="node1" presStyleIdx="1" presStyleCnt="3" custLinFactY="4133" custLinFactNeighborX="8824" custLinFactNeighborY="100000">
        <dgm:presLayoutVars>
          <dgm:bulletEnabled val="1"/>
        </dgm:presLayoutVars>
      </dgm:prSet>
      <dgm:spPr/>
    </dgm:pt>
    <dgm:pt modelId="{2A37E4CD-2859-4A8B-8CC5-B23BCDFAB4B0}" type="pres">
      <dgm:prSet presAssocID="{5834F1C9-6E24-47FD-B3D0-B57BBD56A5D7}" presName="ThreeNodes_3" presStyleLbl="node1" presStyleIdx="2" presStyleCnt="3" custLinFactY="-26684" custLinFactNeighborX="-8824" custLinFactNeighborY="-100000">
        <dgm:presLayoutVars>
          <dgm:bulletEnabled val="1"/>
        </dgm:presLayoutVars>
      </dgm:prSet>
      <dgm:spPr/>
    </dgm:pt>
    <dgm:pt modelId="{23A09071-74C8-45BB-A496-D4894964B215}" type="pres">
      <dgm:prSet presAssocID="{5834F1C9-6E24-47FD-B3D0-B57BBD56A5D7}" presName="ThreeConn_1-2" presStyleLbl="fgAccFollowNode1" presStyleIdx="0" presStyleCnt="2">
        <dgm:presLayoutVars>
          <dgm:bulletEnabled val="1"/>
        </dgm:presLayoutVars>
      </dgm:prSet>
      <dgm:spPr/>
    </dgm:pt>
    <dgm:pt modelId="{8B932371-4C3D-4EBC-8177-BDE706FFE614}" type="pres">
      <dgm:prSet presAssocID="{5834F1C9-6E24-47FD-B3D0-B57BBD56A5D7}" presName="ThreeConn_2-3" presStyleLbl="fgAccFollowNode1" presStyleIdx="1" presStyleCnt="2">
        <dgm:presLayoutVars>
          <dgm:bulletEnabled val="1"/>
        </dgm:presLayoutVars>
      </dgm:prSet>
      <dgm:spPr/>
    </dgm:pt>
    <dgm:pt modelId="{D9AA9C58-8372-4174-B9CC-38AA233DB340}" type="pres">
      <dgm:prSet presAssocID="{5834F1C9-6E24-47FD-B3D0-B57BBD56A5D7}" presName="ThreeNodes_1_text" presStyleLbl="node1" presStyleIdx="2" presStyleCnt="3">
        <dgm:presLayoutVars>
          <dgm:bulletEnabled val="1"/>
        </dgm:presLayoutVars>
      </dgm:prSet>
      <dgm:spPr/>
    </dgm:pt>
    <dgm:pt modelId="{BC7841D3-9858-4EE6-9B48-644BB6B97BC9}" type="pres">
      <dgm:prSet presAssocID="{5834F1C9-6E24-47FD-B3D0-B57BBD56A5D7}" presName="ThreeNodes_2_text" presStyleLbl="node1" presStyleIdx="2" presStyleCnt="3">
        <dgm:presLayoutVars>
          <dgm:bulletEnabled val="1"/>
        </dgm:presLayoutVars>
      </dgm:prSet>
      <dgm:spPr/>
    </dgm:pt>
    <dgm:pt modelId="{EE705BDA-3568-4DA7-8BBE-A0FE84BBDFD6}" type="pres">
      <dgm:prSet presAssocID="{5834F1C9-6E24-47FD-B3D0-B57BBD56A5D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8FF4211-27C9-45AB-AAE3-C6000A006AE6}" type="presOf" srcId="{1FC97489-28D8-499E-8FDB-E257E777F98A}" destId="{2C184E9A-6744-4B9A-84B6-A38063BA5343}" srcOrd="0" destOrd="0" presId="urn:microsoft.com/office/officeart/2005/8/layout/vProcess5"/>
    <dgm:cxn modelId="{1F67C53D-D3C0-466A-A31A-7DF7949A1E19}" type="presOf" srcId="{89B2E11E-AB62-4F15-8CCB-1A9982E50F56}" destId="{E38D7B62-227D-4413-8632-41675C4BDC2F}" srcOrd="0" destOrd="0" presId="urn:microsoft.com/office/officeart/2005/8/layout/vProcess5"/>
    <dgm:cxn modelId="{5F6CAC5D-2927-4E6A-8B7F-A13D0C6E6CC6}" type="presOf" srcId="{840B98F2-8045-4D3B-A875-3DE331C785C8}" destId="{23A09071-74C8-45BB-A496-D4894964B215}" srcOrd="0" destOrd="0" presId="urn:microsoft.com/office/officeart/2005/8/layout/vProcess5"/>
    <dgm:cxn modelId="{9D5B7345-2B54-42E9-A239-E89FC692337E}" srcId="{5834F1C9-6E24-47FD-B3D0-B57BBD56A5D7}" destId="{5556DC71-CC3F-430E-943C-B14F0317B5B1}" srcOrd="2" destOrd="0" parTransId="{43977D57-96EA-427A-A7BB-FF3886791090}" sibTransId="{0F5E65BA-F4EE-4FAA-9759-B4DC7AA4886D}"/>
    <dgm:cxn modelId="{7B381B46-17B2-406F-AAF5-1A31787354D8}" type="presOf" srcId="{5556DC71-CC3F-430E-943C-B14F0317B5B1}" destId="{2A37E4CD-2859-4A8B-8CC5-B23BCDFAB4B0}" srcOrd="0" destOrd="0" presId="urn:microsoft.com/office/officeart/2005/8/layout/vProcess5"/>
    <dgm:cxn modelId="{4D822C66-AA0D-4666-BC49-A07220B7046B}" type="presOf" srcId="{D3853732-0B0D-4ABE-88A9-A14C484AD51E}" destId="{8B932371-4C3D-4EBC-8177-BDE706FFE614}" srcOrd="0" destOrd="0" presId="urn:microsoft.com/office/officeart/2005/8/layout/vProcess5"/>
    <dgm:cxn modelId="{37A3DB67-5E78-4A3B-B683-08534039E77E}" type="presOf" srcId="{1FC97489-28D8-499E-8FDB-E257E777F98A}" destId="{D9AA9C58-8372-4174-B9CC-38AA233DB340}" srcOrd="1" destOrd="0" presId="urn:microsoft.com/office/officeart/2005/8/layout/vProcess5"/>
    <dgm:cxn modelId="{A697E26A-5BCA-4C1D-8D53-E64824BB0340}" type="presOf" srcId="{5556DC71-CC3F-430E-943C-B14F0317B5B1}" destId="{EE705BDA-3568-4DA7-8BBE-A0FE84BBDFD6}" srcOrd="1" destOrd="0" presId="urn:microsoft.com/office/officeart/2005/8/layout/vProcess5"/>
    <dgm:cxn modelId="{9547029F-CC86-436E-960D-8AA8ED2476A4}" type="presOf" srcId="{5834F1C9-6E24-47FD-B3D0-B57BBD56A5D7}" destId="{C1AC08AD-9229-4BBE-AC42-2191CB02D148}" srcOrd="0" destOrd="0" presId="urn:microsoft.com/office/officeart/2005/8/layout/vProcess5"/>
    <dgm:cxn modelId="{1C7D2BCC-69AC-49D3-A1A0-E2D1BCBE0C94}" srcId="{5834F1C9-6E24-47FD-B3D0-B57BBD56A5D7}" destId="{1FC97489-28D8-499E-8FDB-E257E777F98A}" srcOrd="0" destOrd="0" parTransId="{8096AB6C-0A79-468F-A9A3-DD89A39CBDC8}" sibTransId="{840B98F2-8045-4D3B-A875-3DE331C785C8}"/>
    <dgm:cxn modelId="{1FF253D4-95DB-4D1C-AA64-15EFB642F755}" type="presOf" srcId="{89B2E11E-AB62-4F15-8CCB-1A9982E50F56}" destId="{BC7841D3-9858-4EE6-9B48-644BB6B97BC9}" srcOrd="1" destOrd="0" presId="urn:microsoft.com/office/officeart/2005/8/layout/vProcess5"/>
    <dgm:cxn modelId="{C36479E5-D0B3-463E-B897-821F64AE4F86}" srcId="{5834F1C9-6E24-47FD-B3D0-B57BBD56A5D7}" destId="{89B2E11E-AB62-4F15-8CCB-1A9982E50F56}" srcOrd="1" destOrd="0" parTransId="{CC5934C9-6B8B-4E94-8FA9-F7CE9015D2F6}" sibTransId="{D3853732-0B0D-4ABE-88A9-A14C484AD51E}"/>
    <dgm:cxn modelId="{4AABB75A-AAA0-41FB-B99A-4E3BCCC4A12B}" type="presParOf" srcId="{C1AC08AD-9229-4BBE-AC42-2191CB02D148}" destId="{ECC2BE8F-D940-4C29-85D2-BC06B5220F4F}" srcOrd="0" destOrd="0" presId="urn:microsoft.com/office/officeart/2005/8/layout/vProcess5"/>
    <dgm:cxn modelId="{7F998D69-1AD2-4F9C-B6BF-6223D9BFB63D}" type="presParOf" srcId="{C1AC08AD-9229-4BBE-AC42-2191CB02D148}" destId="{2C184E9A-6744-4B9A-84B6-A38063BA5343}" srcOrd="1" destOrd="0" presId="urn:microsoft.com/office/officeart/2005/8/layout/vProcess5"/>
    <dgm:cxn modelId="{F60DC619-71A2-491C-9C16-7435BA65B973}" type="presParOf" srcId="{C1AC08AD-9229-4BBE-AC42-2191CB02D148}" destId="{E38D7B62-227D-4413-8632-41675C4BDC2F}" srcOrd="2" destOrd="0" presId="urn:microsoft.com/office/officeart/2005/8/layout/vProcess5"/>
    <dgm:cxn modelId="{3F9489BB-A6EF-4427-86E6-1EEC8E2A62EB}" type="presParOf" srcId="{C1AC08AD-9229-4BBE-AC42-2191CB02D148}" destId="{2A37E4CD-2859-4A8B-8CC5-B23BCDFAB4B0}" srcOrd="3" destOrd="0" presId="urn:microsoft.com/office/officeart/2005/8/layout/vProcess5"/>
    <dgm:cxn modelId="{2CB66169-FE47-4F29-8E78-F3FAE0BD9A5C}" type="presParOf" srcId="{C1AC08AD-9229-4BBE-AC42-2191CB02D148}" destId="{23A09071-74C8-45BB-A496-D4894964B215}" srcOrd="4" destOrd="0" presId="urn:microsoft.com/office/officeart/2005/8/layout/vProcess5"/>
    <dgm:cxn modelId="{7A95A536-A601-4739-B22C-B80FEC721F8F}" type="presParOf" srcId="{C1AC08AD-9229-4BBE-AC42-2191CB02D148}" destId="{8B932371-4C3D-4EBC-8177-BDE706FFE614}" srcOrd="5" destOrd="0" presId="urn:microsoft.com/office/officeart/2005/8/layout/vProcess5"/>
    <dgm:cxn modelId="{100E20D4-7648-46B9-94D6-8513BA48F9E3}" type="presParOf" srcId="{C1AC08AD-9229-4BBE-AC42-2191CB02D148}" destId="{D9AA9C58-8372-4174-B9CC-38AA233DB340}" srcOrd="6" destOrd="0" presId="urn:microsoft.com/office/officeart/2005/8/layout/vProcess5"/>
    <dgm:cxn modelId="{676A9FC2-CE52-4826-B7DE-F49BC71D8FD9}" type="presParOf" srcId="{C1AC08AD-9229-4BBE-AC42-2191CB02D148}" destId="{BC7841D3-9858-4EE6-9B48-644BB6B97BC9}" srcOrd="7" destOrd="0" presId="urn:microsoft.com/office/officeart/2005/8/layout/vProcess5"/>
    <dgm:cxn modelId="{C54904AF-982F-476B-A1ED-FC68C1AA1970}" type="presParOf" srcId="{C1AC08AD-9229-4BBE-AC42-2191CB02D148}" destId="{EE705BDA-3568-4DA7-8BBE-A0FE84BBDFD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34F1C9-6E24-47FD-B3D0-B57BBD56A5D7}" type="doc">
      <dgm:prSet loTypeId="urn:microsoft.com/office/officeart/2005/8/layout/bProcess3" loCatId="process" qsTypeId="urn:microsoft.com/office/officeart/2005/8/quickstyle/3d4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1FC97489-28D8-499E-8FDB-E257E777F98A}">
      <dgm:prSet custT="1"/>
      <dgm:spPr/>
      <dgm:t>
        <a:bodyPr/>
        <a:lstStyle/>
        <a:p>
          <a:r>
            <a:rPr lang="hu-HU" sz="2500" b="1" dirty="0">
              <a:latin typeface="Times New Roman" panose="02020603050405020304" pitchFamily="18" charset="0"/>
              <a:cs typeface="Times New Roman" panose="02020603050405020304" pitchFamily="18" charset="0"/>
            </a:rPr>
            <a:t>Előzetes jelentkezés aláírásra</a:t>
          </a:r>
        </a:p>
        <a:p>
          <a:r>
            <a:rPr lang="hu-HU" sz="2400" b="1" i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2025. január 29-ig </a:t>
          </a:r>
          <a:endParaRPr lang="hu-H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96AB6C-0A79-468F-A9A3-DD89A39CBDC8}" type="parTrans" cxnId="{1C7D2BCC-69AC-49D3-A1A0-E2D1BCBE0C94}">
      <dgm:prSet/>
      <dgm:spPr/>
      <dgm:t>
        <a:bodyPr/>
        <a:lstStyle/>
        <a:p>
          <a:endParaRPr lang="en-US"/>
        </a:p>
      </dgm:t>
    </dgm:pt>
    <dgm:pt modelId="{840B98F2-8045-4D3B-A875-3DE331C785C8}" type="sibTrans" cxnId="{1C7D2BCC-69AC-49D3-A1A0-E2D1BCBE0C94}">
      <dgm:prSet/>
      <dgm:spPr/>
      <dgm:t>
        <a:bodyPr/>
        <a:lstStyle/>
        <a:p>
          <a:endParaRPr lang="en-US"/>
        </a:p>
      </dgm:t>
    </dgm:pt>
    <dgm:pt modelId="{89B2E11E-AB62-4F15-8CCB-1A9982E50F56}">
      <dgm:prSet custT="1"/>
      <dgm:spPr/>
      <dgm:t>
        <a:bodyPr/>
        <a:lstStyle/>
        <a:p>
          <a:r>
            <a:rPr lang="hu-H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Az elektronikusan előállított, kinyomtatott</a:t>
          </a:r>
        </a:p>
        <a:p>
          <a:r>
            <a:rPr lang="hu-H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ADATBEGYŰJTŐ LAP leadása</a:t>
          </a:r>
        </a:p>
        <a:p>
          <a:r>
            <a:rPr lang="hu-H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2025. február 5-ig</a:t>
          </a:r>
          <a:endParaRPr lang="en-US" sz="2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5934C9-6B8B-4E94-8FA9-F7CE9015D2F6}" type="parTrans" cxnId="{C36479E5-D0B3-463E-B897-821F64AE4F86}">
      <dgm:prSet/>
      <dgm:spPr/>
      <dgm:t>
        <a:bodyPr/>
        <a:lstStyle/>
        <a:p>
          <a:endParaRPr lang="en-US"/>
        </a:p>
      </dgm:t>
    </dgm:pt>
    <dgm:pt modelId="{D3853732-0B0D-4ABE-88A9-A14C484AD51E}" type="sibTrans" cxnId="{C36479E5-D0B3-463E-B897-821F64AE4F86}">
      <dgm:prSet/>
      <dgm:spPr/>
      <dgm:t>
        <a:bodyPr/>
        <a:lstStyle/>
        <a:p>
          <a:endParaRPr lang="en-US"/>
        </a:p>
      </dgm:t>
    </dgm:pt>
    <dgm:pt modelId="{0DD55F25-89C2-4653-ADBE-CB20521813FE}">
      <dgm:prSet custT="1"/>
      <dgm:spPr/>
      <dgm:t>
        <a:bodyPr/>
        <a:lstStyle/>
        <a:p>
          <a:r>
            <a:rPr lang="hu-H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ALÁÍRÁS</a:t>
          </a:r>
        </a:p>
        <a:p>
          <a:r>
            <a:rPr lang="hu-H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2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Lehetőség van új intézmény felvételére és sorrend módosítására</a:t>
          </a:r>
        </a:p>
        <a:p>
          <a:endParaRPr lang="hu-HU" sz="2100" b="1" i="0" u="none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hu-HU" sz="2100" b="1" i="0" u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2025. február 10-14. </a:t>
          </a:r>
          <a:endParaRPr lang="hu-HU" sz="25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2E5EB2-29BE-45BD-BA48-0B670E32AB87}" type="parTrans" cxnId="{65C3CA7D-0952-405E-8168-DFB185B90F2F}">
      <dgm:prSet/>
      <dgm:spPr/>
      <dgm:t>
        <a:bodyPr/>
        <a:lstStyle/>
        <a:p>
          <a:endParaRPr lang="hu-HU"/>
        </a:p>
      </dgm:t>
    </dgm:pt>
    <dgm:pt modelId="{43F118F3-30CC-4019-BB5E-4CEA62095525}" type="sibTrans" cxnId="{65C3CA7D-0952-405E-8168-DFB185B90F2F}">
      <dgm:prSet/>
      <dgm:spPr/>
      <dgm:t>
        <a:bodyPr/>
        <a:lstStyle/>
        <a:p>
          <a:endParaRPr lang="hu-HU"/>
        </a:p>
      </dgm:t>
    </dgm:pt>
    <dgm:pt modelId="{D87DAEF4-8C74-4CC5-B5D9-428FC6C0B52A}" type="pres">
      <dgm:prSet presAssocID="{5834F1C9-6E24-47FD-B3D0-B57BBD56A5D7}" presName="Name0" presStyleCnt="0">
        <dgm:presLayoutVars>
          <dgm:dir/>
          <dgm:resizeHandles val="exact"/>
        </dgm:presLayoutVars>
      </dgm:prSet>
      <dgm:spPr/>
    </dgm:pt>
    <dgm:pt modelId="{602B750D-4BFD-4D5E-99E7-C0C49673F97A}" type="pres">
      <dgm:prSet presAssocID="{1FC97489-28D8-499E-8FDB-E257E777F98A}" presName="node" presStyleLbl="node1" presStyleIdx="0" presStyleCnt="3" custScaleX="72031" custScaleY="144868">
        <dgm:presLayoutVars>
          <dgm:bulletEnabled val="1"/>
        </dgm:presLayoutVars>
      </dgm:prSet>
      <dgm:spPr/>
    </dgm:pt>
    <dgm:pt modelId="{55BE5311-5DD7-4128-8B15-7D4E8599FA03}" type="pres">
      <dgm:prSet presAssocID="{840B98F2-8045-4D3B-A875-3DE331C785C8}" presName="sibTrans" presStyleLbl="sibTrans1D1" presStyleIdx="0" presStyleCnt="2"/>
      <dgm:spPr/>
    </dgm:pt>
    <dgm:pt modelId="{20E12E71-0FFC-496C-B0D7-80D5041FBD30}" type="pres">
      <dgm:prSet presAssocID="{840B98F2-8045-4D3B-A875-3DE331C785C8}" presName="connectorText" presStyleLbl="sibTrans1D1" presStyleIdx="0" presStyleCnt="2"/>
      <dgm:spPr/>
    </dgm:pt>
    <dgm:pt modelId="{8404749D-DDE4-49A3-8E8C-D6E2B1BFEEC4}" type="pres">
      <dgm:prSet presAssocID="{89B2E11E-AB62-4F15-8CCB-1A9982E50F56}" presName="node" presStyleLbl="node1" presStyleIdx="1" presStyleCnt="3" custScaleX="89134" custScaleY="154375">
        <dgm:presLayoutVars>
          <dgm:bulletEnabled val="1"/>
        </dgm:presLayoutVars>
      </dgm:prSet>
      <dgm:spPr/>
    </dgm:pt>
    <dgm:pt modelId="{5DFA3B8D-1C1E-4A30-920A-4C2AFEB9975F}" type="pres">
      <dgm:prSet presAssocID="{D3853732-0B0D-4ABE-88A9-A14C484AD51E}" presName="sibTrans" presStyleLbl="sibTrans1D1" presStyleIdx="1" presStyleCnt="2"/>
      <dgm:spPr/>
    </dgm:pt>
    <dgm:pt modelId="{92238C30-1EE8-4DC2-BC73-A86452FD7538}" type="pres">
      <dgm:prSet presAssocID="{D3853732-0B0D-4ABE-88A9-A14C484AD51E}" presName="connectorText" presStyleLbl="sibTrans1D1" presStyleIdx="1" presStyleCnt="2"/>
      <dgm:spPr/>
    </dgm:pt>
    <dgm:pt modelId="{346A1602-3F8F-4673-AE87-63E0FDBC33ED}" type="pres">
      <dgm:prSet presAssocID="{0DD55F25-89C2-4653-ADBE-CB20521813FE}" presName="node" presStyleLbl="node1" presStyleIdx="2" presStyleCnt="3" custScaleX="66553" custScaleY="163333" custLinFactNeighborX="-1034" custLinFactNeighborY="-1149">
        <dgm:presLayoutVars>
          <dgm:bulletEnabled val="1"/>
        </dgm:presLayoutVars>
      </dgm:prSet>
      <dgm:spPr/>
    </dgm:pt>
  </dgm:ptLst>
  <dgm:cxnLst>
    <dgm:cxn modelId="{5DC17915-D693-4BBE-B0B5-61E365899F3F}" type="presOf" srcId="{D3853732-0B0D-4ABE-88A9-A14C484AD51E}" destId="{92238C30-1EE8-4DC2-BC73-A86452FD7538}" srcOrd="1" destOrd="0" presId="urn:microsoft.com/office/officeart/2005/8/layout/bProcess3"/>
    <dgm:cxn modelId="{11038577-58B1-411A-9FFE-21F5CDFB1AE8}" type="presOf" srcId="{89B2E11E-AB62-4F15-8CCB-1A9982E50F56}" destId="{8404749D-DDE4-49A3-8E8C-D6E2B1BFEEC4}" srcOrd="0" destOrd="0" presId="urn:microsoft.com/office/officeart/2005/8/layout/bProcess3"/>
    <dgm:cxn modelId="{65C3CA7D-0952-405E-8168-DFB185B90F2F}" srcId="{5834F1C9-6E24-47FD-B3D0-B57BBD56A5D7}" destId="{0DD55F25-89C2-4653-ADBE-CB20521813FE}" srcOrd="2" destOrd="0" parTransId="{652E5EB2-29BE-45BD-BA48-0B670E32AB87}" sibTransId="{43F118F3-30CC-4019-BB5E-4CEA62095525}"/>
    <dgm:cxn modelId="{1A900E92-2108-4D01-B048-193DFD137854}" type="presOf" srcId="{840B98F2-8045-4D3B-A875-3DE331C785C8}" destId="{55BE5311-5DD7-4128-8B15-7D4E8599FA03}" srcOrd="0" destOrd="0" presId="urn:microsoft.com/office/officeart/2005/8/layout/bProcess3"/>
    <dgm:cxn modelId="{0E103D9E-EEDE-4F69-ABB1-FD68EBCE7596}" type="presOf" srcId="{D3853732-0B0D-4ABE-88A9-A14C484AD51E}" destId="{5DFA3B8D-1C1E-4A30-920A-4C2AFEB9975F}" srcOrd="0" destOrd="0" presId="urn:microsoft.com/office/officeart/2005/8/layout/bProcess3"/>
    <dgm:cxn modelId="{F5B5979F-CFA6-48D2-B668-7A4A96A2715F}" type="presOf" srcId="{840B98F2-8045-4D3B-A875-3DE331C785C8}" destId="{20E12E71-0FFC-496C-B0D7-80D5041FBD30}" srcOrd="1" destOrd="0" presId="urn:microsoft.com/office/officeart/2005/8/layout/bProcess3"/>
    <dgm:cxn modelId="{2C5B70A2-317A-477A-A814-94FF5564C9D2}" type="presOf" srcId="{0DD55F25-89C2-4653-ADBE-CB20521813FE}" destId="{346A1602-3F8F-4673-AE87-63E0FDBC33ED}" srcOrd="0" destOrd="0" presId="urn:microsoft.com/office/officeart/2005/8/layout/bProcess3"/>
    <dgm:cxn modelId="{1B51FFA3-8F01-4512-9F4A-3972DC876DF4}" type="presOf" srcId="{5834F1C9-6E24-47FD-B3D0-B57BBD56A5D7}" destId="{D87DAEF4-8C74-4CC5-B5D9-428FC6C0B52A}" srcOrd="0" destOrd="0" presId="urn:microsoft.com/office/officeart/2005/8/layout/bProcess3"/>
    <dgm:cxn modelId="{1C7D2BCC-69AC-49D3-A1A0-E2D1BCBE0C94}" srcId="{5834F1C9-6E24-47FD-B3D0-B57BBD56A5D7}" destId="{1FC97489-28D8-499E-8FDB-E257E777F98A}" srcOrd="0" destOrd="0" parTransId="{8096AB6C-0A79-468F-A9A3-DD89A39CBDC8}" sibTransId="{840B98F2-8045-4D3B-A875-3DE331C785C8}"/>
    <dgm:cxn modelId="{566D41D5-0B54-49E6-846C-CA51C0C34EE8}" type="presOf" srcId="{1FC97489-28D8-499E-8FDB-E257E777F98A}" destId="{602B750D-4BFD-4D5E-99E7-C0C49673F97A}" srcOrd="0" destOrd="0" presId="urn:microsoft.com/office/officeart/2005/8/layout/bProcess3"/>
    <dgm:cxn modelId="{C36479E5-D0B3-463E-B897-821F64AE4F86}" srcId="{5834F1C9-6E24-47FD-B3D0-B57BBD56A5D7}" destId="{89B2E11E-AB62-4F15-8CCB-1A9982E50F56}" srcOrd="1" destOrd="0" parTransId="{CC5934C9-6B8B-4E94-8FA9-F7CE9015D2F6}" sibTransId="{D3853732-0B0D-4ABE-88A9-A14C484AD51E}"/>
    <dgm:cxn modelId="{203BC2BC-5318-4465-BB5E-C22092FF8B11}" type="presParOf" srcId="{D87DAEF4-8C74-4CC5-B5D9-428FC6C0B52A}" destId="{602B750D-4BFD-4D5E-99E7-C0C49673F97A}" srcOrd="0" destOrd="0" presId="urn:microsoft.com/office/officeart/2005/8/layout/bProcess3"/>
    <dgm:cxn modelId="{868C8EA5-8C25-4F70-97C9-C8B246E03124}" type="presParOf" srcId="{D87DAEF4-8C74-4CC5-B5D9-428FC6C0B52A}" destId="{55BE5311-5DD7-4128-8B15-7D4E8599FA03}" srcOrd="1" destOrd="0" presId="urn:microsoft.com/office/officeart/2005/8/layout/bProcess3"/>
    <dgm:cxn modelId="{AF128641-FCE1-462A-A9F3-576B7C8A0936}" type="presParOf" srcId="{55BE5311-5DD7-4128-8B15-7D4E8599FA03}" destId="{20E12E71-0FFC-496C-B0D7-80D5041FBD30}" srcOrd="0" destOrd="0" presId="urn:microsoft.com/office/officeart/2005/8/layout/bProcess3"/>
    <dgm:cxn modelId="{480D5BC5-AF4C-4AAD-BE10-B270336C88FA}" type="presParOf" srcId="{D87DAEF4-8C74-4CC5-B5D9-428FC6C0B52A}" destId="{8404749D-DDE4-49A3-8E8C-D6E2B1BFEEC4}" srcOrd="2" destOrd="0" presId="urn:microsoft.com/office/officeart/2005/8/layout/bProcess3"/>
    <dgm:cxn modelId="{01869D2C-3806-467E-B192-B982673B7AD5}" type="presParOf" srcId="{D87DAEF4-8C74-4CC5-B5D9-428FC6C0B52A}" destId="{5DFA3B8D-1C1E-4A30-920A-4C2AFEB9975F}" srcOrd="3" destOrd="0" presId="urn:microsoft.com/office/officeart/2005/8/layout/bProcess3"/>
    <dgm:cxn modelId="{9AF39B9E-F0DB-4B32-A980-A7BA1AB5C1BD}" type="presParOf" srcId="{5DFA3B8D-1C1E-4A30-920A-4C2AFEB9975F}" destId="{92238C30-1EE8-4DC2-BC73-A86452FD7538}" srcOrd="0" destOrd="0" presId="urn:microsoft.com/office/officeart/2005/8/layout/bProcess3"/>
    <dgm:cxn modelId="{4EFFF813-E426-46CD-B917-C0EFEE56F742}" type="presParOf" srcId="{D87DAEF4-8C74-4CC5-B5D9-428FC6C0B52A}" destId="{346A1602-3F8F-4673-AE87-63E0FDBC33ED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63DAE97-4891-44FC-90A5-D98E9CAA9A12}" type="doc">
      <dgm:prSet loTypeId="urn:microsoft.com/office/officeart/2005/8/layout/vList2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3A0F657D-CD7C-4D55-B4C5-5611E34FC8A1}">
      <dgm:prSet custT="1"/>
      <dgm:spPr/>
      <dgm:t>
        <a:bodyPr/>
        <a:lstStyle/>
        <a:p>
          <a:r>
            <a:rPr lang="hu-H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Az írásbeli eredményéről szóló </a:t>
          </a:r>
          <a:r>
            <a:rPr lang="hu-H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értékelőlap másolata</a:t>
          </a:r>
          <a:r>
            <a:rPr lang="hu-H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: annyi példányban, ahány iskolába jelentkezik + 1 (iskolában marad, ESETLEGES PÓTLÁSRA KÖZÉPISKOLA FELÉ)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8A7D8E-7496-4CCA-8B41-323B626D4A07}" type="parTrans" cxnId="{1753B9C2-E0DE-4BC6-BFE1-DF004A96E855}">
      <dgm:prSet/>
      <dgm:spPr/>
      <dgm:t>
        <a:bodyPr/>
        <a:lstStyle/>
        <a:p>
          <a:endParaRPr lang="en-US"/>
        </a:p>
      </dgm:t>
    </dgm:pt>
    <dgm:pt modelId="{7EBF322F-AF63-41E5-A731-94E2D2D15611}" type="sibTrans" cxnId="{1753B9C2-E0DE-4BC6-BFE1-DF004A96E855}">
      <dgm:prSet/>
      <dgm:spPr/>
      <dgm:t>
        <a:bodyPr/>
        <a:lstStyle/>
        <a:p>
          <a:endParaRPr lang="en-US"/>
        </a:p>
      </dgm:t>
    </dgm:pt>
    <dgm:pt modelId="{DA7E6506-50A9-42DD-9EB5-59F056D54DC3}">
      <dgm:prSet custT="1"/>
      <dgm:spPr/>
      <dgm:t>
        <a:bodyPr/>
        <a:lstStyle/>
        <a:p>
          <a:r>
            <a:rPr lang="hu-H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Amit a középiskola a jelentkezéshez csatolva kér</a:t>
          </a:r>
          <a:r>
            <a:rPr lang="hu-H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, pl. kézzel írt önéletrajz, sportigazolás, keresztelési okirat….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FE0E05-D979-41D3-85AD-6E697541F3A0}" type="parTrans" cxnId="{CC522977-D36E-4271-9AB3-985125508263}">
      <dgm:prSet/>
      <dgm:spPr/>
      <dgm:t>
        <a:bodyPr/>
        <a:lstStyle/>
        <a:p>
          <a:endParaRPr lang="en-US"/>
        </a:p>
      </dgm:t>
    </dgm:pt>
    <dgm:pt modelId="{CE7D6D4D-B1A2-4D34-992A-82ABEAED6126}" type="sibTrans" cxnId="{CC522977-D36E-4271-9AB3-985125508263}">
      <dgm:prSet/>
      <dgm:spPr/>
      <dgm:t>
        <a:bodyPr/>
        <a:lstStyle/>
        <a:p>
          <a:endParaRPr lang="en-US"/>
        </a:p>
      </dgm:t>
    </dgm:pt>
    <dgm:pt modelId="{A2D15B81-6E4B-4B3D-9EF0-9B4B614C1887}">
      <dgm:prSet custT="1"/>
      <dgm:spPr/>
      <dgm:t>
        <a:bodyPr/>
        <a:lstStyle/>
        <a:p>
          <a:r>
            <a:rPr lang="hu-H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Nyelvválasztás megjelölése</a:t>
          </a:r>
          <a:r>
            <a:rPr lang="hu-H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, amennyiben és ahogyan a középiskola kéri (sorrend)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F770F3-829C-48D8-AC53-B2224E2B81B0}" type="parTrans" cxnId="{FB23EA1E-A11C-47F2-8023-7D393E4B0D2C}">
      <dgm:prSet/>
      <dgm:spPr/>
      <dgm:t>
        <a:bodyPr/>
        <a:lstStyle/>
        <a:p>
          <a:endParaRPr lang="en-US"/>
        </a:p>
      </dgm:t>
    </dgm:pt>
    <dgm:pt modelId="{AA7774DE-1920-4313-815E-595EAE901E36}" type="sibTrans" cxnId="{FB23EA1E-A11C-47F2-8023-7D393E4B0D2C}">
      <dgm:prSet/>
      <dgm:spPr/>
      <dgm:t>
        <a:bodyPr/>
        <a:lstStyle/>
        <a:p>
          <a:endParaRPr lang="en-US"/>
        </a:p>
      </dgm:t>
    </dgm:pt>
    <dgm:pt modelId="{3173A0BD-6AFB-4721-805E-911012372249}">
      <dgm:prSet custT="1"/>
      <dgm:spPr/>
      <dgm:t>
        <a:bodyPr/>
        <a:lstStyle/>
        <a:p>
          <a:r>
            <a:rPr lang="hu-H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BTMN/SNI tanulók </a:t>
          </a:r>
          <a:r>
            <a:rPr lang="hu-H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esetében </a:t>
          </a:r>
          <a:r>
            <a:rPr lang="hu-H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szakértői vélemény másolata </a:t>
          </a:r>
          <a:r>
            <a:rPr lang="hu-H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annyi példányban, ahány iskolába jelentkezik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1184EE-4E76-4E45-BD0C-D3728EA1EBB3}" type="parTrans" cxnId="{A5A84C83-7918-4A4C-8C3C-F1993FAE5A88}">
      <dgm:prSet/>
      <dgm:spPr/>
      <dgm:t>
        <a:bodyPr/>
        <a:lstStyle/>
        <a:p>
          <a:endParaRPr lang="en-US"/>
        </a:p>
      </dgm:t>
    </dgm:pt>
    <dgm:pt modelId="{52913E27-BC61-43EB-BF1B-9001CF7B979F}" type="sibTrans" cxnId="{A5A84C83-7918-4A4C-8C3C-F1993FAE5A88}">
      <dgm:prSet/>
      <dgm:spPr/>
      <dgm:t>
        <a:bodyPr/>
        <a:lstStyle/>
        <a:p>
          <a:endParaRPr lang="en-US"/>
        </a:p>
      </dgm:t>
    </dgm:pt>
    <dgm:pt modelId="{3F9B88A1-7169-487C-A51F-8CE3B4F96AFB}" type="pres">
      <dgm:prSet presAssocID="{763DAE97-4891-44FC-90A5-D98E9CAA9A12}" presName="linear" presStyleCnt="0">
        <dgm:presLayoutVars>
          <dgm:animLvl val="lvl"/>
          <dgm:resizeHandles val="exact"/>
        </dgm:presLayoutVars>
      </dgm:prSet>
      <dgm:spPr/>
    </dgm:pt>
    <dgm:pt modelId="{F6A3DA8C-578D-4451-83D6-660A15B43DF2}" type="pres">
      <dgm:prSet presAssocID="{3A0F657D-CD7C-4D55-B4C5-5611E34FC8A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6DD51EE-1A4F-4073-B9DF-AA7CDA59CCF6}" type="pres">
      <dgm:prSet presAssocID="{7EBF322F-AF63-41E5-A731-94E2D2D15611}" presName="spacer" presStyleCnt="0"/>
      <dgm:spPr/>
    </dgm:pt>
    <dgm:pt modelId="{1B3A9513-40E0-4132-B20F-85CF555318FA}" type="pres">
      <dgm:prSet presAssocID="{DA7E6506-50A9-42DD-9EB5-59F056D54DC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2669095-A21E-4A24-BEF4-32914D8027C9}" type="pres">
      <dgm:prSet presAssocID="{CE7D6D4D-B1A2-4D34-992A-82ABEAED6126}" presName="spacer" presStyleCnt="0"/>
      <dgm:spPr/>
    </dgm:pt>
    <dgm:pt modelId="{47802508-BC27-45A3-85A2-3C389D5D69BF}" type="pres">
      <dgm:prSet presAssocID="{A2D15B81-6E4B-4B3D-9EF0-9B4B614C188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9DCCFD4-CF54-44A0-90BE-6B84FFAC86A9}" type="pres">
      <dgm:prSet presAssocID="{AA7774DE-1920-4313-815E-595EAE901E36}" presName="spacer" presStyleCnt="0"/>
      <dgm:spPr/>
    </dgm:pt>
    <dgm:pt modelId="{09AC7386-9FC3-407F-9824-5C54A105D84E}" type="pres">
      <dgm:prSet presAssocID="{3173A0BD-6AFB-4721-805E-91101237224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B23EA1E-A11C-47F2-8023-7D393E4B0D2C}" srcId="{763DAE97-4891-44FC-90A5-D98E9CAA9A12}" destId="{A2D15B81-6E4B-4B3D-9EF0-9B4B614C1887}" srcOrd="2" destOrd="0" parTransId="{50F770F3-829C-48D8-AC53-B2224E2B81B0}" sibTransId="{AA7774DE-1920-4313-815E-595EAE901E36}"/>
    <dgm:cxn modelId="{E6C4B532-DACA-4784-8455-D39CEA72DFAF}" type="presOf" srcId="{763DAE97-4891-44FC-90A5-D98E9CAA9A12}" destId="{3F9B88A1-7169-487C-A51F-8CE3B4F96AFB}" srcOrd="0" destOrd="0" presId="urn:microsoft.com/office/officeart/2005/8/layout/vList2"/>
    <dgm:cxn modelId="{C1D17035-3EF1-48D9-A177-DFEDFC2A5624}" type="presOf" srcId="{3173A0BD-6AFB-4721-805E-911012372249}" destId="{09AC7386-9FC3-407F-9824-5C54A105D84E}" srcOrd="0" destOrd="0" presId="urn:microsoft.com/office/officeart/2005/8/layout/vList2"/>
    <dgm:cxn modelId="{CC522977-D36E-4271-9AB3-985125508263}" srcId="{763DAE97-4891-44FC-90A5-D98E9CAA9A12}" destId="{DA7E6506-50A9-42DD-9EB5-59F056D54DC3}" srcOrd="1" destOrd="0" parTransId="{54FE0E05-D979-41D3-85AD-6E697541F3A0}" sibTransId="{CE7D6D4D-B1A2-4D34-992A-82ABEAED6126}"/>
    <dgm:cxn modelId="{A5A84C83-7918-4A4C-8C3C-F1993FAE5A88}" srcId="{763DAE97-4891-44FC-90A5-D98E9CAA9A12}" destId="{3173A0BD-6AFB-4721-805E-911012372249}" srcOrd="3" destOrd="0" parTransId="{7F1184EE-4E76-4E45-BD0C-D3728EA1EBB3}" sibTransId="{52913E27-BC61-43EB-BF1B-9001CF7B979F}"/>
    <dgm:cxn modelId="{5E0707B8-4D86-466C-B574-A05F4954015B}" type="presOf" srcId="{DA7E6506-50A9-42DD-9EB5-59F056D54DC3}" destId="{1B3A9513-40E0-4132-B20F-85CF555318FA}" srcOrd="0" destOrd="0" presId="urn:microsoft.com/office/officeart/2005/8/layout/vList2"/>
    <dgm:cxn modelId="{9DB7F7C1-B8CD-471B-A9C1-9486D5EF06FF}" type="presOf" srcId="{3A0F657D-CD7C-4D55-B4C5-5611E34FC8A1}" destId="{F6A3DA8C-578D-4451-83D6-660A15B43DF2}" srcOrd="0" destOrd="0" presId="urn:microsoft.com/office/officeart/2005/8/layout/vList2"/>
    <dgm:cxn modelId="{1753B9C2-E0DE-4BC6-BFE1-DF004A96E855}" srcId="{763DAE97-4891-44FC-90A5-D98E9CAA9A12}" destId="{3A0F657D-CD7C-4D55-B4C5-5611E34FC8A1}" srcOrd="0" destOrd="0" parTransId="{8B8A7D8E-7496-4CCA-8B41-323B626D4A07}" sibTransId="{7EBF322F-AF63-41E5-A731-94E2D2D15611}"/>
    <dgm:cxn modelId="{8F88F7DB-C08B-4B23-8A64-6D307186E967}" type="presOf" srcId="{A2D15B81-6E4B-4B3D-9EF0-9B4B614C1887}" destId="{47802508-BC27-45A3-85A2-3C389D5D69BF}" srcOrd="0" destOrd="0" presId="urn:microsoft.com/office/officeart/2005/8/layout/vList2"/>
    <dgm:cxn modelId="{319CBB50-C8E6-4F62-952C-7ECFA5CAA2F2}" type="presParOf" srcId="{3F9B88A1-7169-487C-A51F-8CE3B4F96AFB}" destId="{F6A3DA8C-578D-4451-83D6-660A15B43DF2}" srcOrd="0" destOrd="0" presId="urn:microsoft.com/office/officeart/2005/8/layout/vList2"/>
    <dgm:cxn modelId="{16C40964-4E06-47D4-89CA-FE4C93C3E40E}" type="presParOf" srcId="{3F9B88A1-7169-487C-A51F-8CE3B4F96AFB}" destId="{B6DD51EE-1A4F-4073-B9DF-AA7CDA59CCF6}" srcOrd="1" destOrd="0" presId="urn:microsoft.com/office/officeart/2005/8/layout/vList2"/>
    <dgm:cxn modelId="{8AC0963F-458D-4E17-A5BF-D6DAC53770A1}" type="presParOf" srcId="{3F9B88A1-7169-487C-A51F-8CE3B4F96AFB}" destId="{1B3A9513-40E0-4132-B20F-85CF555318FA}" srcOrd="2" destOrd="0" presId="urn:microsoft.com/office/officeart/2005/8/layout/vList2"/>
    <dgm:cxn modelId="{E096F417-248D-4678-AF82-4A35FA3592A2}" type="presParOf" srcId="{3F9B88A1-7169-487C-A51F-8CE3B4F96AFB}" destId="{42669095-A21E-4A24-BEF4-32914D8027C9}" srcOrd="3" destOrd="0" presId="urn:microsoft.com/office/officeart/2005/8/layout/vList2"/>
    <dgm:cxn modelId="{0394B09E-EC84-4570-9945-14F7FEAF9468}" type="presParOf" srcId="{3F9B88A1-7169-487C-A51F-8CE3B4F96AFB}" destId="{47802508-BC27-45A3-85A2-3C389D5D69BF}" srcOrd="4" destOrd="0" presId="urn:microsoft.com/office/officeart/2005/8/layout/vList2"/>
    <dgm:cxn modelId="{2E434F2C-BE20-4FB8-9362-851E5B1BD123}" type="presParOf" srcId="{3F9B88A1-7169-487C-A51F-8CE3B4F96AFB}" destId="{D9DCCFD4-CF54-44A0-90BE-6B84FFAC86A9}" srcOrd="5" destOrd="0" presId="urn:microsoft.com/office/officeart/2005/8/layout/vList2"/>
    <dgm:cxn modelId="{C5246535-8636-46D9-AF78-9F0ACFD8C80D}" type="presParOf" srcId="{3F9B88A1-7169-487C-A51F-8CE3B4F96AFB}" destId="{09AC7386-9FC3-407F-9824-5C54A105D84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33DBD18-F5B6-469E-8D60-447505ED3240}" type="doc">
      <dgm:prSet loTypeId="urn:microsoft.com/office/officeart/2008/layout/HalfCircleOrganizationChart" loCatId="hierarchy" qsTypeId="urn:microsoft.com/office/officeart/2005/8/quickstyle/simple3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86C23D3F-C03B-41BA-9F40-735314AB5FBB}">
      <dgm:prSet custT="1"/>
      <dgm:spPr/>
      <dgm:t>
        <a:bodyPr/>
        <a:lstStyle/>
        <a:p>
          <a:r>
            <a:rPr lang="hu-H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Módosítás előre egyeztetett időpontban </a:t>
          </a:r>
        </a:p>
        <a:p>
          <a:r>
            <a:rPr lang="hu-H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jelentkezés</a:t>
          </a:r>
          <a:r>
            <a:rPr lang="hu-H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módosításra: </a:t>
          </a:r>
          <a:r>
            <a:rPr lang="hu-H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2025. </a:t>
          </a:r>
          <a:r>
            <a:rPr lang="hu-H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március 21-ig </a:t>
          </a:r>
        </a:p>
        <a:p>
          <a:r>
            <a:rPr lang="hu-H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aláírás</a:t>
          </a:r>
          <a:r>
            <a:rPr lang="hu-H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: 2025. </a:t>
          </a:r>
          <a:r>
            <a:rPr lang="hu-H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március 25-26.</a:t>
          </a:r>
          <a:endParaRPr lang="en-US" sz="20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A28DD4-9960-49FC-A04C-78F12DC36BE7}" type="parTrans" cxnId="{EEE22A72-4B59-4A4D-B8FC-9A4D3F77C4C3}">
      <dgm:prSet/>
      <dgm:spPr/>
      <dgm:t>
        <a:bodyPr/>
        <a:lstStyle/>
        <a:p>
          <a:endParaRPr lang="en-US"/>
        </a:p>
      </dgm:t>
    </dgm:pt>
    <dgm:pt modelId="{FC04D64D-852E-498F-B968-E45338E6777B}" type="sibTrans" cxnId="{EEE22A72-4B59-4A4D-B8FC-9A4D3F77C4C3}">
      <dgm:prSet/>
      <dgm:spPr/>
      <dgm:t>
        <a:bodyPr/>
        <a:lstStyle/>
        <a:p>
          <a:endParaRPr lang="en-US"/>
        </a:p>
      </dgm:t>
    </dgm:pt>
    <dgm:pt modelId="{DA0C3AFF-B2C5-48F0-BF90-8809BF6FAEE8}">
      <dgm:prSet custT="1"/>
      <dgm:spPr/>
      <dgm:t>
        <a:bodyPr/>
        <a:lstStyle/>
        <a:p>
          <a:r>
            <a:rPr lang="hu-H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Új intézmény felvételére NINCS lehetőség, </a:t>
          </a:r>
          <a:r>
            <a:rPr lang="hu-H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csak SORRENDET lehet </a:t>
          </a:r>
          <a:r>
            <a:rPr lang="hu-H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módosítani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55123D-52E0-4F81-9EAB-F303E35A2B4D}" type="parTrans" cxnId="{34801D99-A24F-4175-8BC5-312CD48D08EF}">
      <dgm:prSet/>
      <dgm:spPr/>
      <dgm:t>
        <a:bodyPr/>
        <a:lstStyle/>
        <a:p>
          <a:endParaRPr lang="en-US"/>
        </a:p>
      </dgm:t>
    </dgm:pt>
    <dgm:pt modelId="{66114704-4F42-424E-9A61-3F487B2C1C16}" type="sibTrans" cxnId="{34801D99-A24F-4175-8BC5-312CD48D08EF}">
      <dgm:prSet/>
      <dgm:spPr/>
      <dgm:t>
        <a:bodyPr/>
        <a:lstStyle/>
        <a:p>
          <a:endParaRPr lang="en-US"/>
        </a:p>
      </dgm:t>
    </dgm:pt>
    <dgm:pt modelId="{8F902C65-4332-413F-B22A-E6342BFE031C}" type="pres">
      <dgm:prSet presAssocID="{433DBD18-F5B6-469E-8D60-447505ED3240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A6001A7-343D-40F7-93F7-6B7CD10A671B}" type="pres">
      <dgm:prSet presAssocID="{86C23D3F-C03B-41BA-9F40-735314AB5FBB}" presName="hierRoot1" presStyleCnt="0">
        <dgm:presLayoutVars>
          <dgm:hierBranch val="init"/>
        </dgm:presLayoutVars>
      </dgm:prSet>
      <dgm:spPr/>
    </dgm:pt>
    <dgm:pt modelId="{1B30C6F8-ABDC-48DA-AD44-9C4724119339}" type="pres">
      <dgm:prSet presAssocID="{86C23D3F-C03B-41BA-9F40-735314AB5FBB}" presName="rootComposite1" presStyleCnt="0"/>
      <dgm:spPr/>
    </dgm:pt>
    <dgm:pt modelId="{179F81D2-DBF5-4051-A413-1D6047DF7A58}" type="pres">
      <dgm:prSet presAssocID="{86C23D3F-C03B-41BA-9F40-735314AB5FBB}" presName="rootText1" presStyleLbl="alignAcc1" presStyleIdx="0" presStyleCnt="0">
        <dgm:presLayoutVars>
          <dgm:chPref val="3"/>
        </dgm:presLayoutVars>
      </dgm:prSet>
      <dgm:spPr/>
    </dgm:pt>
    <dgm:pt modelId="{8EE951F2-AB96-40D2-9E69-A3909C815BE6}" type="pres">
      <dgm:prSet presAssocID="{86C23D3F-C03B-41BA-9F40-735314AB5FBB}" presName="topArc1" presStyleLbl="parChTrans1D1" presStyleIdx="0" presStyleCnt="4"/>
      <dgm:spPr/>
    </dgm:pt>
    <dgm:pt modelId="{F697E369-84AA-4333-A15C-5D5FF7A59801}" type="pres">
      <dgm:prSet presAssocID="{86C23D3F-C03B-41BA-9F40-735314AB5FBB}" presName="bottomArc1" presStyleLbl="parChTrans1D1" presStyleIdx="1" presStyleCnt="4"/>
      <dgm:spPr/>
    </dgm:pt>
    <dgm:pt modelId="{1B8AD801-C9FC-46AA-BBC9-9F532E35765A}" type="pres">
      <dgm:prSet presAssocID="{86C23D3F-C03B-41BA-9F40-735314AB5FBB}" presName="topConnNode1" presStyleLbl="node1" presStyleIdx="0" presStyleCnt="0"/>
      <dgm:spPr/>
    </dgm:pt>
    <dgm:pt modelId="{84B053A0-2990-4935-AAB2-F2A0E1B87824}" type="pres">
      <dgm:prSet presAssocID="{86C23D3F-C03B-41BA-9F40-735314AB5FBB}" presName="hierChild2" presStyleCnt="0"/>
      <dgm:spPr/>
    </dgm:pt>
    <dgm:pt modelId="{7B345BB4-C800-4CD8-B42D-1A81E4A10A3B}" type="pres">
      <dgm:prSet presAssocID="{86C23D3F-C03B-41BA-9F40-735314AB5FBB}" presName="hierChild3" presStyleCnt="0"/>
      <dgm:spPr/>
    </dgm:pt>
    <dgm:pt modelId="{E7E64708-CD67-40C3-B41F-58FC1E1D87E1}" type="pres">
      <dgm:prSet presAssocID="{DA0C3AFF-B2C5-48F0-BF90-8809BF6FAEE8}" presName="hierRoot1" presStyleCnt="0">
        <dgm:presLayoutVars>
          <dgm:hierBranch val="init"/>
        </dgm:presLayoutVars>
      </dgm:prSet>
      <dgm:spPr/>
    </dgm:pt>
    <dgm:pt modelId="{B4643764-3804-46FA-902C-178149BC5B8A}" type="pres">
      <dgm:prSet presAssocID="{DA0C3AFF-B2C5-48F0-BF90-8809BF6FAEE8}" presName="rootComposite1" presStyleCnt="0"/>
      <dgm:spPr/>
    </dgm:pt>
    <dgm:pt modelId="{380FBC41-08C4-4E9B-9BEB-3A32E049421E}" type="pres">
      <dgm:prSet presAssocID="{DA0C3AFF-B2C5-48F0-BF90-8809BF6FAEE8}" presName="rootText1" presStyleLbl="alignAcc1" presStyleIdx="0" presStyleCnt="0">
        <dgm:presLayoutVars>
          <dgm:chPref val="3"/>
        </dgm:presLayoutVars>
      </dgm:prSet>
      <dgm:spPr/>
    </dgm:pt>
    <dgm:pt modelId="{2B5EB452-D81C-4A9E-BEB0-5E63BD553E62}" type="pres">
      <dgm:prSet presAssocID="{DA0C3AFF-B2C5-48F0-BF90-8809BF6FAEE8}" presName="topArc1" presStyleLbl="parChTrans1D1" presStyleIdx="2" presStyleCnt="4"/>
      <dgm:spPr/>
    </dgm:pt>
    <dgm:pt modelId="{4798C36C-E882-40A8-8C98-85F32F530F7D}" type="pres">
      <dgm:prSet presAssocID="{DA0C3AFF-B2C5-48F0-BF90-8809BF6FAEE8}" presName="bottomArc1" presStyleLbl="parChTrans1D1" presStyleIdx="3" presStyleCnt="4"/>
      <dgm:spPr/>
    </dgm:pt>
    <dgm:pt modelId="{26D5CCE6-151A-47C0-98FE-33E867C03E93}" type="pres">
      <dgm:prSet presAssocID="{DA0C3AFF-B2C5-48F0-BF90-8809BF6FAEE8}" presName="topConnNode1" presStyleLbl="node1" presStyleIdx="0" presStyleCnt="0"/>
      <dgm:spPr/>
    </dgm:pt>
    <dgm:pt modelId="{533C36A4-096F-4D75-AF41-B8E6EA8A6F4B}" type="pres">
      <dgm:prSet presAssocID="{DA0C3AFF-B2C5-48F0-BF90-8809BF6FAEE8}" presName="hierChild2" presStyleCnt="0"/>
      <dgm:spPr/>
    </dgm:pt>
    <dgm:pt modelId="{75DBD385-4394-4387-8DF5-7D8BC4E75463}" type="pres">
      <dgm:prSet presAssocID="{DA0C3AFF-B2C5-48F0-BF90-8809BF6FAEE8}" presName="hierChild3" presStyleCnt="0"/>
      <dgm:spPr/>
    </dgm:pt>
  </dgm:ptLst>
  <dgm:cxnLst>
    <dgm:cxn modelId="{1ABFC607-6D04-40E2-BDB3-214761BB4CF2}" type="presOf" srcId="{86C23D3F-C03B-41BA-9F40-735314AB5FBB}" destId="{179F81D2-DBF5-4051-A413-1D6047DF7A58}" srcOrd="0" destOrd="0" presId="urn:microsoft.com/office/officeart/2008/layout/HalfCircleOrganizationChart"/>
    <dgm:cxn modelId="{10094527-7039-4994-9B50-587DB232ACBF}" type="presOf" srcId="{DA0C3AFF-B2C5-48F0-BF90-8809BF6FAEE8}" destId="{380FBC41-08C4-4E9B-9BEB-3A32E049421E}" srcOrd="0" destOrd="0" presId="urn:microsoft.com/office/officeart/2008/layout/HalfCircleOrganizationChart"/>
    <dgm:cxn modelId="{EEE22A72-4B59-4A4D-B8FC-9A4D3F77C4C3}" srcId="{433DBD18-F5B6-469E-8D60-447505ED3240}" destId="{86C23D3F-C03B-41BA-9F40-735314AB5FBB}" srcOrd="0" destOrd="0" parTransId="{57A28DD4-9960-49FC-A04C-78F12DC36BE7}" sibTransId="{FC04D64D-852E-498F-B968-E45338E6777B}"/>
    <dgm:cxn modelId="{73C0C555-E09C-428A-85E0-8C0DF46E331F}" type="presOf" srcId="{433DBD18-F5B6-469E-8D60-447505ED3240}" destId="{8F902C65-4332-413F-B22A-E6342BFE031C}" srcOrd="0" destOrd="0" presId="urn:microsoft.com/office/officeart/2008/layout/HalfCircleOrganizationChart"/>
    <dgm:cxn modelId="{D2F9D47F-A0BF-4A24-9E96-FE9D3771BF18}" type="presOf" srcId="{86C23D3F-C03B-41BA-9F40-735314AB5FBB}" destId="{1B8AD801-C9FC-46AA-BBC9-9F532E35765A}" srcOrd="1" destOrd="0" presId="urn:microsoft.com/office/officeart/2008/layout/HalfCircleOrganizationChart"/>
    <dgm:cxn modelId="{6E307D84-4E16-4AD9-9670-72843053887B}" type="presOf" srcId="{DA0C3AFF-B2C5-48F0-BF90-8809BF6FAEE8}" destId="{26D5CCE6-151A-47C0-98FE-33E867C03E93}" srcOrd="1" destOrd="0" presId="urn:microsoft.com/office/officeart/2008/layout/HalfCircleOrganizationChart"/>
    <dgm:cxn modelId="{34801D99-A24F-4175-8BC5-312CD48D08EF}" srcId="{433DBD18-F5B6-469E-8D60-447505ED3240}" destId="{DA0C3AFF-B2C5-48F0-BF90-8809BF6FAEE8}" srcOrd="1" destOrd="0" parTransId="{8755123D-52E0-4F81-9EAB-F303E35A2B4D}" sibTransId="{66114704-4F42-424E-9A61-3F487B2C1C16}"/>
    <dgm:cxn modelId="{9AF6A483-D11C-41FD-B81E-B87B6C3FACA3}" type="presParOf" srcId="{8F902C65-4332-413F-B22A-E6342BFE031C}" destId="{EA6001A7-343D-40F7-93F7-6B7CD10A671B}" srcOrd="0" destOrd="0" presId="urn:microsoft.com/office/officeart/2008/layout/HalfCircleOrganizationChart"/>
    <dgm:cxn modelId="{5384E712-6D28-4007-AFBF-70DBD354EE31}" type="presParOf" srcId="{EA6001A7-343D-40F7-93F7-6B7CD10A671B}" destId="{1B30C6F8-ABDC-48DA-AD44-9C4724119339}" srcOrd="0" destOrd="0" presId="urn:microsoft.com/office/officeart/2008/layout/HalfCircleOrganizationChart"/>
    <dgm:cxn modelId="{08BD3551-C70B-4E12-903B-2881092B97D3}" type="presParOf" srcId="{1B30C6F8-ABDC-48DA-AD44-9C4724119339}" destId="{179F81D2-DBF5-4051-A413-1D6047DF7A58}" srcOrd="0" destOrd="0" presId="urn:microsoft.com/office/officeart/2008/layout/HalfCircleOrganizationChart"/>
    <dgm:cxn modelId="{C642C3E8-E05A-4256-9F5C-AEA74EBEF3E1}" type="presParOf" srcId="{1B30C6F8-ABDC-48DA-AD44-9C4724119339}" destId="{8EE951F2-AB96-40D2-9E69-A3909C815BE6}" srcOrd="1" destOrd="0" presId="urn:microsoft.com/office/officeart/2008/layout/HalfCircleOrganizationChart"/>
    <dgm:cxn modelId="{40BCCDAA-8DCA-441C-9651-8DB6456061F8}" type="presParOf" srcId="{1B30C6F8-ABDC-48DA-AD44-9C4724119339}" destId="{F697E369-84AA-4333-A15C-5D5FF7A59801}" srcOrd="2" destOrd="0" presId="urn:microsoft.com/office/officeart/2008/layout/HalfCircleOrganizationChart"/>
    <dgm:cxn modelId="{5489D23A-46DB-4D14-837B-BFB1A6E99A3B}" type="presParOf" srcId="{1B30C6F8-ABDC-48DA-AD44-9C4724119339}" destId="{1B8AD801-C9FC-46AA-BBC9-9F532E35765A}" srcOrd="3" destOrd="0" presId="urn:microsoft.com/office/officeart/2008/layout/HalfCircleOrganizationChart"/>
    <dgm:cxn modelId="{4383AA0D-46CF-4B3F-855C-FE2FCB6D03C3}" type="presParOf" srcId="{EA6001A7-343D-40F7-93F7-6B7CD10A671B}" destId="{84B053A0-2990-4935-AAB2-F2A0E1B87824}" srcOrd="1" destOrd="0" presId="urn:microsoft.com/office/officeart/2008/layout/HalfCircleOrganizationChart"/>
    <dgm:cxn modelId="{D66599F2-B4F0-4EB4-9BD9-7969A5D66EC5}" type="presParOf" srcId="{EA6001A7-343D-40F7-93F7-6B7CD10A671B}" destId="{7B345BB4-C800-4CD8-B42D-1A81E4A10A3B}" srcOrd="2" destOrd="0" presId="urn:microsoft.com/office/officeart/2008/layout/HalfCircleOrganizationChart"/>
    <dgm:cxn modelId="{A96DF354-A906-4A87-BE16-75F0C07E177C}" type="presParOf" srcId="{8F902C65-4332-413F-B22A-E6342BFE031C}" destId="{E7E64708-CD67-40C3-B41F-58FC1E1D87E1}" srcOrd="1" destOrd="0" presId="urn:microsoft.com/office/officeart/2008/layout/HalfCircleOrganizationChart"/>
    <dgm:cxn modelId="{398A4F99-ECB5-401B-93C6-2517C98C3977}" type="presParOf" srcId="{E7E64708-CD67-40C3-B41F-58FC1E1D87E1}" destId="{B4643764-3804-46FA-902C-178149BC5B8A}" srcOrd="0" destOrd="0" presId="urn:microsoft.com/office/officeart/2008/layout/HalfCircleOrganizationChart"/>
    <dgm:cxn modelId="{AD08E274-35CC-46CA-8FB2-53AA5C8CAAF4}" type="presParOf" srcId="{B4643764-3804-46FA-902C-178149BC5B8A}" destId="{380FBC41-08C4-4E9B-9BEB-3A32E049421E}" srcOrd="0" destOrd="0" presId="urn:microsoft.com/office/officeart/2008/layout/HalfCircleOrganizationChart"/>
    <dgm:cxn modelId="{D9886315-F6BC-4AF4-B9D3-4E273D29FFF4}" type="presParOf" srcId="{B4643764-3804-46FA-902C-178149BC5B8A}" destId="{2B5EB452-D81C-4A9E-BEB0-5E63BD553E62}" srcOrd="1" destOrd="0" presId="urn:microsoft.com/office/officeart/2008/layout/HalfCircleOrganizationChart"/>
    <dgm:cxn modelId="{B0AB2BF8-0089-4B83-A629-6D0D0CA94FDD}" type="presParOf" srcId="{B4643764-3804-46FA-902C-178149BC5B8A}" destId="{4798C36C-E882-40A8-8C98-85F32F530F7D}" srcOrd="2" destOrd="0" presId="urn:microsoft.com/office/officeart/2008/layout/HalfCircleOrganizationChart"/>
    <dgm:cxn modelId="{2014F8A5-FEDE-4F4A-AA2F-A0F041CA8D18}" type="presParOf" srcId="{B4643764-3804-46FA-902C-178149BC5B8A}" destId="{26D5CCE6-151A-47C0-98FE-33E867C03E93}" srcOrd="3" destOrd="0" presId="urn:microsoft.com/office/officeart/2008/layout/HalfCircleOrganizationChart"/>
    <dgm:cxn modelId="{D3335E9F-1BA8-4F8E-A80B-0F3530633D16}" type="presParOf" srcId="{E7E64708-CD67-40C3-B41F-58FC1E1D87E1}" destId="{533C36A4-096F-4D75-AF41-B8E6EA8A6F4B}" srcOrd="1" destOrd="0" presId="urn:microsoft.com/office/officeart/2008/layout/HalfCircleOrganizationChart"/>
    <dgm:cxn modelId="{6A768D7F-1A89-4613-A5A1-08FBDD381524}" type="presParOf" srcId="{E7E64708-CD67-40C3-B41F-58FC1E1D87E1}" destId="{75DBD385-4394-4387-8DF5-7D8BC4E75463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2CE7D-6423-414D-8F3F-E71611424404}">
      <dsp:nvSpPr>
        <dsp:cNvPr id="0" name=""/>
        <dsp:cNvSpPr/>
      </dsp:nvSpPr>
      <dsp:spPr>
        <a:xfrm>
          <a:off x="3101471" y="1009087"/>
          <a:ext cx="6800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0060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23735" y="1051250"/>
        <a:ext cx="35533" cy="7113"/>
      </dsp:txXfrm>
    </dsp:sp>
    <dsp:sp modelId="{3A8B49FC-D622-49EF-8EC6-8C2E63A13736}">
      <dsp:nvSpPr>
        <dsp:cNvPr id="0" name=""/>
        <dsp:cNvSpPr/>
      </dsp:nvSpPr>
      <dsp:spPr>
        <a:xfrm>
          <a:off x="13441" y="127858"/>
          <a:ext cx="3089830" cy="18538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404" tIns="158925" rIns="151404" bIns="15892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JELENTKEZÉS AZ ÍRÁSBELI VIZSGÁRA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november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jelentkezési lap kitölt</a:t>
          </a:r>
          <a:r>
            <a:rPr lang="hu-HU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ése</a:t>
          </a:r>
          <a:endParaRPr lang="en-US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441" y="127858"/>
        <a:ext cx="3089830" cy="1853898"/>
      </dsp:txXfrm>
    </dsp:sp>
    <dsp:sp modelId="{AA2B509B-37AC-45C4-B760-350E7A5F42BE}">
      <dsp:nvSpPr>
        <dsp:cNvPr id="0" name=""/>
        <dsp:cNvSpPr/>
      </dsp:nvSpPr>
      <dsp:spPr>
        <a:xfrm>
          <a:off x="6901963" y="1009087"/>
          <a:ext cx="6800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0060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24227" y="1051250"/>
        <a:ext cx="35533" cy="7113"/>
      </dsp:txXfrm>
    </dsp:sp>
    <dsp:sp modelId="{9F2457C6-5876-4C60-AADB-D76594251BB3}">
      <dsp:nvSpPr>
        <dsp:cNvPr id="0" name=""/>
        <dsp:cNvSpPr/>
      </dsp:nvSpPr>
      <dsp:spPr>
        <a:xfrm>
          <a:off x="3813932" y="127858"/>
          <a:ext cx="3089830" cy="18538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404" tIns="158925" rIns="151404" bIns="15892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ÍRÁSBELI FELVÉTELI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január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3932" y="127858"/>
        <a:ext cx="3089830" cy="1853898"/>
      </dsp:txXfrm>
    </dsp:sp>
    <dsp:sp modelId="{B853296E-827D-4EF2-8C49-93D9EB47CEC6}">
      <dsp:nvSpPr>
        <dsp:cNvPr id="0" name=""/>
        <dsp:cNvSpPr/>
      </dsp:nvSpPr>
      <dsp:spPr>
        <a:xfrm>
          <a:off x="1558356" y="1979956"/>
          <a:ext cx="7600982" cy="680060"/>
        </a:xfrm>
        <a:custGeom>
          <a:avLst/>
          <a:gdLst/>
          <a:ahLst/>
          <a:cxnLst/>
          <a:rect l="0" t="0" r="0" b="0"/>
          <a:pathLst>
            <a:path>
              <a:moveTo>
                <a:pt x="7600982" y="0"/>
              </a:moveTo>
              <a:lnTo>
                <a:pt x="7600982" y="357130"/>
              </a:lnTo>
              <a:lnTo>
                <a:pt x="0" y="357130"/>
              </a:lnTo>
              <a:lnTo>
                <a:pt x="0" y="68006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67994" y="2316430"/>
        <a:ext cx="381706" cy="7113"/>
      </dsp:txXfrm>
    </dsp:sp>
    <dsp:sp modelId="{6ED4678E-3E63-4308-A86E-505433B2404B}">
      <dsp:nvSpPr>
        <dsp:cNvPr id="0" name=""/>
        <dsp:cNvSpPr/>
      </dsp:nvSpPr>
      <dsp:spPr>
        <a:xfrm>
          <a:off x="7614424" y="127858"/>
          <a:ext cx="3089830" cy="18538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404" tIns="158925" rIns="151404" bIns="15892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JELENTKEZÉS A KÖZÉPISKOLÁBA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elektronikus úton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február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tanulói adatlap, jelentkezési lap kitöltése, továbbítása</a:t>
          </a:r>
          <a:endParaRPr lang="en-US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14424" y="127858"/>
        <a:ext cx="3089830" cy="1853898"/>
      </dsp:txXfrm>
    </dsp:sp>
    <dsp:sp modelId="{331DF31C-DAC7-4A8B-BF78-6DF0DA7A00FB}">
      <dsp:nvSpPr>
        <dsp:cNvPr id="0" name=""/>
        <dsp:cNvSpPr/>
      </dsp:nvSpPr>
      <dsp:spPr>
        <a:xfrm>
          <a:off x="3101471" y="3573646"/>
          <a:ext cx="6800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0060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23735" y="3615809"/>
        <a:ext cx="35533" cy="7113"/>
      </dsp:txXfrm>
    </dsp:sp>
    <dsp:sp modelId="{DF17CB23-EE27-46D2-A476-B510AE134AE6}">
      <dsp:nvSpPr>
        <dsp:cNvPr id="0" name=""/>
        <dsp:cNvSpPr/>
      </dsp:nvSpPr>
      <dsp:spPr>
        <a:xfrm>
          <a:off x="13441" y="2692417"/>
          <a:ext cx="3089830" cy="18538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404" tIns="158925" rIns="151404" bIns="15892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SZÓBELI FELVÉTELI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március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441" y="2692417"/>
        <a:ext cx="3089830" cy="1853898"/>
      </dsp:txXfrm>
    </dsp:sp>
    <dsp:sp modelId="{3D0E394E-B650-4195-9A0B-0A348CEBBA27}">
      <dsp:nvSpPr>
        <dsp:cNvPr id="0" name=""/>
        <dsp:cNvSpPr/>
      </dsp:nvSpPr>
      <dsp:spPr>
        <a:xfrm>
          <a:off x="3813932" y="2692417"/>
          <a:ext cx="3089830" cy="18538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404" tIns="158925" rIns="151404" bIns="15892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b="1" kern="1200" dirty="0">
              <a:latin typeface="+mn-lt"/>
              <a:cs typeface="Times New Roman" panose="02020603050405020304" pitchFamily="18" charset="0"/>
            </a:rPr>
            <a:t>Jelentkezési SORREND MÓDOSÍTÁSA</a:t>
          </a:r>
          <a:endParaRPr lang="en-US" sz="2300" kern="1200" dirty="0">
            <a:latin typeface="+mn-lt"/>
            <a:cs typeface="Times New Roman" panose="02020603050405020304" pitchFamily="18" charset="0"/>
          </a:endParaRPr>
        </a:p>
      </dsp:txBody>
      <dsp:txXfrm>
        <a:off x="3813932" y="2692417"/>
        <a:ext cx="3089830" cy="185389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3EA6F-0AA9-4AE9-9D8C-2C44EF1E8168}">
      <dsp:nvSpPr>
        <dsp:cNvPr id="0" name=""/>
        <dsp:cNvSpPr/>
      </dsp:nvSpPr>
      <dsp:spPr>
        <a:xfrm>
          <a:off x="0" y="97"/>
          <a:ext cx="1115228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AD4197-F182-4D67-A395-98AAF9F2F8AF}">
      <dsp:nvSpPr>
        <dsp:cNvPr id="0" name=""/>
        <dsp:cNvSpPr/>
      </dsp:nvSpPr>
      <dsp:spPr>
        <a:xfrm>
          <a:off x="0" y="97"/>
          <a:ext cx="11152284" cy="885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2025. április 3. </a:t>
          </a:r>
          <a:r>
            <a:rPr lang="hu-H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</a:t>
          </a:r>
          <a:r>
            <a:rPr lang="hu-HU" sz="26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Hivatal</a:t>
          </a:r>
          <a:r>
            <a:rPr lang="hu-H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elektronikus formában </a:t>
          </a:r>
          <a:r>
            <a:rPr lang="hu-HU" sz="26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megküldi </a:t>
          </a:r>
          <a:r>
            <a:rPr lang="hu-HU" sz="2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 középfokú iskoláknak a hozzájuk jelentkezettek </a:t>
          </a:r>
          <a:r>
            <a:rPr lang="hu-HU" sz="26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listáját</a:t>
          </a:r>
          <a:r>
            <a:rPr lang="hu-HU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26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ABC sorrendben</a:t>
          </a:r>
          <a:r>
            <a:rPr lang="hu-H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7"/>
        <a:ext cx="11152284" cy="885096"/>
      </dsp:txXfrm>
    </dsp:sp>
    <dsp:sp modelId="{15B25E67-D908-4A91-A704-1E0E4D7CE7B3}">
      <dsp:nvSpPr>
        <dsp:cNvPr id="0" name=""/>
        <dsp:cNvSpPr/>
      </dsp:nvSpPr>
      <dsp:spPr>
        <a:xfrm>
          <a:off x="0" y="885194"/>
          <a:ext cx="11152284" cy="0"/>
        </a:xfrm>
        <a:prstGeom prst="line">
          <a:avLst/>
        </a:prstGeom>
        <a:gradFill rotWithShape="0">
          <a:gsLst>
            <a:gs pos="0">
              <a:schemeClr val="accent2">
                <a:hueOff val="-4650472"/>
                <a:satOff val="-6365"/>
                <a:lumOff val="-3480"/>
                <a:alphaOff val="0"/>
                <a:satMod val="100000"/>
                <a:lumMod val="100000"/>
              </a:schemeClr>
            </a:gs>
            <a:gs pos="50000">
              <a:schemeClr val="accent2">
                <a:hueOff val="-4650472"/>
                <a:satOff val="-6365"/>
                <a:lumOff val="-348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4650472"/>
                <a:satOff val="-6365"/>
                <a:lumOff val="-348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4650472"/>
              <a:satOff val="-6365"/>
              <a:lumOff val="-348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EC8DC3-5DBE-4E41-A9D6-D1FF88635A67}">
      <dsp:nvSpPr>
        <dsp:cNvPr id="0" name=""/>
        <dsp:cNvSpPr/>
      </dsp:nvSpPr>
      <dsp:spPr>
        <a:xfrm>
          <a:off x="0" y="885194"/>
          <a:ext cx="11152284" cy="1029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2025. április 10. </a:t>
          </a:r>
          <a:r>
            <a:rPr lang="hu-H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Hivatal </a:t>
          </a:r>
          <a:r>
            <a:rPr lang="hu-HU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 módosító tanulói adatlapok alapján kiegészíti </a:t>
          </a:r>
          <a:r>
            <a:rPr lang="hu-H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 jelentkezettek listáját. 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885194"/>
        <a:ext cx="11152284" cy="1029791"/>
      </dsp:txXfrm>
    </dsp:sp>
    <dsp:sp modelId="{67AB92DF-AC85-486D-88F4-1B3D114568F5}">
      <dsp:nvSpPr>
        <dsp:cNvPr id="0" name=""/>
        <dsp:cNvSpPr/>
      </dsp:nvSpPr>
      <dsp:spPr>
        <a:xfrm>
          <a:off x="0" y="1914986"/>
          <a:ext cx="11152284" cy="0"/>
        </a:xfrm>
        <a:prstGeom prst="line">
          <a:avLst/>
        </a:prstGeom>
        <a:gradFill rotWithShape="0">
          <a:gsLst>
            <a:gs pos="0">
              <a:schemeClr val="accent2">
                <a:hueOff val="-9300944"/>
                <a:satOff val="-12730"/>
                <a:lumOff val="-6960"/>
                <a:alphaOff val="0"/>
                <a:satMod val="100000"/>
                <a:lumMod val="100000"/>
              </a:schemeClr>
            </a:gs>
            <a:gs pos="50000">
              <a:schemeClr val="accent2">
                <a:hueOff val="-9300944"/>
                <a:satOff val="-12730"/>
                <a:lumOff val="-696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9300944"/>
                <a:satOff val="-12730"/>
                <a:lumOff val="-696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9300944"/>
              <a:satOff val="-12730"/>
              <a:lumOff val="-696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EDAD8E-2CD0-4D75-846D-7454A25D7128}">
      <dsp:nvSpPr>
        <dsp:cNvPr id="0" name=""/>
        <dsp:cNvSpPr/>
      </dsp:nvSpPr>
      <dsp:spPr>
        <a:xfrm>
          <a:off x="0" y="1914986"/>
          <a:ext cx="11152284" cy="1327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2025. április 15. </a:t>
          </a:r>
          <a:r>
            <a:rPr lang="hu-HU" sz="2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középfokú iskola igazgatója </a:t>
          </a:r>
          <a:r>
            <a:rPr lang="hu-HU" sz="26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az ideiglenes felvételi rangsort</a:t>
          </a:r>
          <a:r>
            <a:rPr lang="hu-HU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– a Hivatal által meghatározott módon – </a:t>
          </a:r>
          <a:r>
            <a:rPr lang="hu-HU" sz="26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megküldi a Hivatalnak. </a:t>
          </a:r>
          <a:endParaRPr lang="en-US" sz="26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14986"/>
        <a:ext cx="11152284" cy="1327598"/>
      </dsp:txXfrm>
    </dsp:sp>
    <dsp:sp modelId="{81C9F381-0B31-46A1-979B-53F699C9C508}">
      <dsp:nvSpPr>
        <dsp:cNvPr id="0" name=""/>
        <dsp:cNvSpPr/>
      </dsp:nvSpPr>
      <dsp:spPr>
        <a:xfrm>
          <a:off x="0" y="3242584"/>
          <a:ext cx="11152284" cy="0"/>
        </a:xfrm>
        <a:prstGeom prst="line">
          <a:avLst/>
        </a:prstGeom>
        <a:gradFill rotWithShape="0">
          <a:gsLst>
            <a:gs pos="0">
              <a:schemeClr val="accent2">
                <a:hueOff val="-13951415"/>
                <a:satOff val="-19095"/>
                <a:lumOff val="-10441"/>
                <a:alphaOff val="0"/>
                <a:satMod val="100000"/>
                <a:lumMod val="100000"/>
              </a:schemeClr>
            </a:gs>
            <a:gs pos="50000">
              <a:schemeClr val="accent2">
                <a:hueOff val="-13951415"/>
                <a:satOff val="-19095"/>
                <a:lumOff val="-10441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13951415"/>
                <a:satOff val="-19095"/>
                <a:lumOff val="-10441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3951415"/>
              <a:satOff val="-19095"/>
              <a:lumOff val="-10441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B990C2-AB2D-48F0-A4B3-A8EFDD9B45D6}">
      <dsp:nvSpPr>
        <dsp:cNvPr id="0" name=""/>
        <dsp:cNvSpPr/>
      </dsp:nvSpPr>
      <dsp:spPr>
        <a:xfrm>
          <a:off x="0" y="3242584"/>
          <a:ext cx="11152284" cy="1327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2025. április 28. </a:t>
          </a:r>
          <a:r>
            <a:rPr lang="hu-HU" sz="26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Hivatal kialakítja a végeredményt </a:t>
          </a:r>
          <a:r>
            <a:rPr lang="hu-H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az igazgatói döntések és tanulói adatlapok egyeztetése alapján, </a:t>
          </a:r>
          <a:r>
            <a:rPr lang="hu-HU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és elküldi azt a középfokú iskoláknak </a:t>
          </a:r>
          <a:r>
            <a:rPr lang="hu-H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(egyeztetett felvételi jegyzék). </a:t>
          </a:r>
          <a:r>
            <a:rPr lang="hu-HU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6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242584"/>
        <a:ext cx="11152284" cy="1327598"/>
      </dsp:txXfrm>
    </dsp:sp>
    <dsp:sp modelId="{1F5FA747-D0DD-4C6D-9681-68690B9249BE}">
      <dsp:nvSpPr>
        <dsp:cNvPr id="0" name=""/>
        <dsp:cNvSpPr/>
      </dsp:nvSpPr>
      <dsp:spPr>
        <a:xfrm>
          <a:off x="0" y="4570183"/>
          <a:ext cx="11152284" cy="0"/>
        </a:xfrm>
        <a:prstGeom prst="line">
          <a:avLst/>
        </a:prstGeom>
        <a:gradFill rotWithShape="0">
          <a:gsLst>
            <a:gs pos="0">
              <a:schemeClr val="accent2">
                <a:hueOff val="-18601888"/>
                <a:satOff val="-25460"/>
                <a:lumOff val="-13921"/>
                <a:alphaOff val="0"/>
                <a:satMod val="100000"/>
                <a:lumMod val="100000"/>
              </a:schemeClr>
            </a:gs>
            <a:gs pos="50000">
              <a:schemeClr val="accent2">
                <a:hueOff val="-18601888"/>
                <a:satOff val="-25460"/>
                <a:lumOff val="-13921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18601888"/>
                <a:satOff val="-25460"/>
                <a:lumOff val="-13921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8601888"/>
              <a:satOff val="-25460"/>
              <a:lumOff val="-13921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7D3450-732A-49A0-9B1E-496ED7D57DFA}">
      <dsp:nvSpPr>
        <dsp:cNvPr id="0" name=""/>
        <dsp:cNvSpPr/>
      </dsp:nvSpPr>
      <dsp:spPr>
        <a:xfrm>
          <a:off x="0" y="4570183"/>
          <a:ext cx="11152284" cy="1327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2025. május 5. </a:t>
          </a:r>
          <a:r>
            <a:rPr lang="hu-H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felvételt hirdető </a:t>
          </a:r>
          <a:r>
            <a:rPr lang="hu-HU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középfokú iskolák </a:t>
          </a:r>
          <a:r>
            <a:rPr lang="hu-HU" sz="26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megküldik a felvételről vagy az elutasításról szóló értesítést </a:t>
          </a:r>
          <a:r>
            <a:rPr lang="hu-HU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 jelentkezőknek és az általános iskoláknak. </a:t>
          </a:r>
          <a:endParaRPr lang="en-US" sz="2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570183"/>
        <a:ext cx="11152284" cy="132759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75260-A272-40C4-9A4E-6C2407B66A25}">
      <dsp:nvSpPr>
        <dsp:cNvPr id="0" name=""/>
        <dsp:cNvSpPr/>
      </dsp:nvSpPr>
      <dsp:spPr>
        <a:xfrm>
          <a:off x="3770062" y="1986923"/>
          <a:ext cx="413406" cy="233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803" y="0"/>
              </a:lnTo>
              <a:lnTo>
                <a:pt x="223803" y="233171"/>
              </a:lnTo>
              <a:lnTo>
                <a:pt x="413406" y="233171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64228" y="2099918"/>
        <a:ext cx="25075" cy="7179"/>
      </dsp:txXfrm>
    </dsp:sp>
    <dsp:sp modelId="{0BB9ECD9-060A-4D7F-A235-075AE362C8BD}">
      <dsp:nvSpPr>
        <dsp:cNvPr id="0" name=""/>
        <dsp:cNvSpPr/>
      </dsp:nvSpPr>
      <dsp:spPr>
        <a:xfrm>
          <a:off x="131148" y="833398"/>
          <a:ext cx="3640713" cy="23070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818" tIns="160409" rIns="152818" bIns="160409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2025. május 12-13.</a:t>
          </a:r>
          <a:r>
            <a:rPr lang="hu-H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Rendkívüli felvételi eljárást kell tartani</a:t>
          </a:r>
          <a:r>
            <a:rPr lang="hu-HU" sz="21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hu-HU" sz="21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</a:t>
          </a:r>
          <a:r>
            <a:rPr lang="hu-HU" sz="21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az általános felvételi eljárás keretében a felvehető létszám 90%-</a:t>
          </a:r>
          <a:r>
            <a:rPr lang="hu-H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ánál</a:t>
          </a:r>
          <a:r>
            <a:rPr lang="hu-H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kevesebb tanulót vettek fel. </a:t>
          </a:r>
          <a:endParaRPr lang="en-US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148" y="833398"/>
        <a:ext cx="3640713" cy="2307048"/>
      </dsp:txXfrm>
    </dsp:sp>
    <dsp:sp modelId="{A9031BBC-2342-4CCB-9C96-BB3DA3D4C3C4}">
      <dsp:nvSpPr>
        <dsp:cNvPr id="0" name=""/>
        <dsp:cNvSpPr/>
      </dsp:nvSpPr>
      <dsp:spPr>
        <a:xfrm>
          <a:off x="6951676" y="2121350"/>
          <a:ext cx="748757" cy="98743"/>
        </a:xfrm>
        <a:custGeom>
          <a:avLst/>
          <a:gdLst/>
          <a:ahLst/>
          <a:cxnLst/>
          <a:rect l="0" t="0" r="0" b="0"/>
          <a:pathLst>
            <a:path>
              <a:moveTo>
                <a:pt x="0" y="98743"/>
              </a:moveTo>
              <a:lnTo>
                <a:pt x="391478" y="98743"/>
              </a:lnTo>
              <a:lnTo>
                <a:pt x="391478" y="0"/>
              </a:lnTo>
              <a:lnTo>
                <a:pt x="748757" y="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306415" y="2167132"/>
        <a:ext cx="39279" cy="7179"/>
      </dsp:txXfrm>
    </dsp:sp>
    <dsp:sp modelId="{FA21977C-4E82-4B74-BF99-34230F67BDB2}">
      <dsp:nvSpPr>
        <dsp:cNvPr id="0" name=""/>
        <dsp:cNvSpPr/>
      </dsp:nvSpPr>
      <dsp:spPr>
        <a:xfrm>
          <a:off x="4215869" y="953820"/>
          <a:ext cx="2737606" cy="25325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818" tIns="160409" rIns="152818" bIns="160409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2025. május 12. – augusztus 31</a:t>
          </a:r>
          <a:r>
            <a:rPr lang="hu-H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középfokú iskola igazgatója rendkívüli </a:t>
          </a:r>
          <a:r>
            <a:rPr lang="hu-HU" sz="22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felvételi eljárást írhat ki</a:t>
          </a:r>
          <a:r>
            <a:rPr lang="hu-H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15869" y="953820"/>
        <a:ext cx="2737606" cy="2532547"/>
      </dsp:txXfrm>
    </dsp:sp>
    <dsp:sp modelId="{B450FAFF-EFF0-4338-A6A6-CE86E462AA87}">
      <dsp:nvSpPr>
        <dsp:cNvPr id="0" name=""/>
        <dsp:cNvSpPr/>
      </dsp:nvSpPr>
      <dsp:spPr>
        <a:xfrm>
          <a:off x="2147623" y="3305044"/>
          <a:ext cx="7491751" cy="780873"/>
        </a:xfrm>
        <a:custGeom>
          <a:avLst/>
          <a:gdLst/>
          <a:ahLst/>
          <a:cxnLst/>
          <a:rect l="0" t="0" r="0" b="0"/>
          <a:pathLst>
            <a:path>
              <a:moveTo>
                <a:pt x="7491751" y="0"/>
              </a:moveTo>
              <a:lnTo>
                <a:pt x="7491751" y="407536"/>
              </a:lnTo>
              <a:lnTo>
                <a:pt x="0" y="407536"/>
              </a:lnTo>
              <a:lnTo>
                <a:pt x="0" y="780873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5705110" y="3691891"/>
        <a:ext cx="376778" cy="7179"/>
      </dsp:txXfrm>
    </dsp:sp>
    <dsp:sp modelId="{04965723-1DED-43DA-95DA-62562A004519}">
      <dsp:nvSpPr>
        <dsp:cNvPr id="0" name=""/>
        <dsp:cNvSpPr/>
      </dsp:nvSpPr>
      <dsp:spPr>
        <a:xfrm>
          <a:off x="7732833" y="935856"/>
          <a:ext cx="3813083" cy="23709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818" tIns="160409" rIns="152818" bIns="160409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2025. május 23.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2025. május 23-ig megtartott rendkívüli felvételi eljárást meghirdető iskola </a:t>
          </a:r>
          <a:r>
            <a:rPr lang="hu-H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igazgatója dönt a felvételi kérelmekről</a:t>
          </a:r>
          <a:r>
            <a:rPr lang="hu-H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32833" y="935856"/>
        <a:ext cx="3813083" cy="2370987"/>
      </dsp:txXfrm>
    </dsp:sp>
    <dsp:sp modelId="{72793A87-B5D4-4A60-9AA5-C3626CCFB9BD}">
      <dsp:nvSpPr>
        <dsp:cNvPr id="0" name=""/>
        <dsp:cNvSpPr/>
      </dsp:nvSpPr>
      <dsp:spPr>
        <a:xfrm>
          <a:off x="4283771" y="5008201"/>
          <a:ext cx="6866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6696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4609187" y="5050331"/>
        <a:ext cx="35864" cy="7179"/>
      </dsp:txXfrm>
    </dsp:sp>
    <dsp:sp modelId="{27F5E677-31D6-416B-A49E-E257A74386A4}">
      <dsp:nvSpPr>
        <dsp:cNvPr id="0" name=""/>
        <dsp:cNvSpPr/>
      </dsp:nvSpPr>
      <dsp:spPr>
        <a:xfrm>
          <a:off x="9676" y="4118318"/>
          <a:ext cx="4275895" cy="18712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818" tIns="160409" rIns="152818" bIns="160409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2025. június 1.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</a:t>
          </a:r>
          <a:r>
            <a:rPr lang="hu-H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benyújtott kérelmek alapján </a:t>
          </a:r>
          <a:r>
            <a:rPr lang="hu-H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lefolytatott </a:t>
          </a:r>
          <a:r>
            <a:rPr lang="hu-H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jogorvoslati eljárás befejezése </a:t>
          </a:r>
          <a:r>
            <a:rPr lang="hu-H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 fenntartónál.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76" y="4118318"/>
        <a:ext cx="4275895" cy="1871206"/>
      </dsp:txXfrm>
    </dsp:sp>
    <dsp:sp modelId="{33C17BCC-0E7C-4040-BA5F-51FE31C077DF}">
      <dsp:nvSpPr>
        <dsp:cNvPr id="0" name=""/>
        <dsp:cNvSpPr/>
      </dsp:nvSpPr>
      <dsp:spPr>
        <a:xfrm>
          <a:off x="5002867" y="4118318"/>
          <a:ext cx="5130475" cy="1871206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818" tIns="160409" rIns="152818" bIns="160409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2025. június 30. - július 2.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BEIRATKOZÁS A KÖZÉPFOKÚ ISKOLÁKBA</a:t>
          </a:r>
          <a:endParaRPr lang="en-US" sz="2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02867" y="4118318"/>
        <a:ext cx="5130475" cy="18712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42D37-7122-4136-A5A9-5FA5EA2BB031}">
      <dsp:nvSpPr>
        <dsp:cNvPr id="0" name=""/>
        <dsp:cNvSpPr/>
      </dsp:nvSpPr>
      <dsp:spPr>
        <a:xfrm>
          <a:off x="0" y="0"/>
          <a:ext cx="9771018" cy="2379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Az Oktatási Hivatal </a:t>
          </a:r>
          <a:r>
            <a:rPr lang="hu-H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az igazgatók által - </a:t>
          </a:r>
          <a:r>
            <a:rPr lang="hu-HU" sz="28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tanulmányi területenként </a:t>
          </a:r>
          <a:r>
            <a:rPr lang="hu-H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meghatározott felvehető tanulói </a:t>
          </a:r>
          <a:r>
            <a:rPr lang="hu-HU" sz="28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létszámnak</a:t>
          </a:r>
          <a:r>
            <a:rPr lang="hu-HU" sz="28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megfelelően, és a </a:t>
          </a:r>
          <a:r>
            <a:rPr lang="hu-HU" sz="28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módosító kérelmeket is</a:t>
          </a:r>
          <a:r>
            <a:rPr lang="hu-H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figyelembe véve, </a:t>
          </a:r>
          <a:r>
            <a:rPr lang="hu-H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felvételi rangsorok alapján megállapítja, hogy melyik iskola kinek a jelentkezését fogadta el.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679" y="69679"/>
        <a:ext cx="7312112" cy="2239665"/>
      </dsp:txXfrm>
    </dsp:sp>
    <dsp:sp modelId="{295E1ABE-38CA-415E-A9CD-CE3A1C9EF45E}">
      <dsp:nvSpPr>
        <dsp:cNvPr id="0" name=""/>
        <dsp:cNvSpPr/>
      </dsp:nvSpPr>
      <dsp:spPr>
        <a:xfrm>
          <a:off x="1724297" y="2907695"/>
          <a:ext cx="9771018" cy="2379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Az intézményi listák beérkezését követően a </a:t>
          </a:r>
          <a:r>
            <a:rPr lang="hu-H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Hivatal </a:t>
          </a:r>
          <a:r>
            <a:rPr lang="hu-H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egy erre a célra kifejlesztett </a:t>
          </a:r>
          <a:r>
            <a:rPr lang="hu-HU" sz="28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szoftver </a:t>
          </a:r>
          <a:r>
            <a:rPr lang="hu-H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segítségével </a:t>
          </a:r>
          <a:r>
            <a:rPr lang="hu-H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állapítja meg, hogy </a:t>
          </a:r>
          <a:r>
            <a:rPr lang="hu-H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tanuló hová nyert felvételt – </a:t>
          </a:r>
          <a:r>
            <a:rPr lang="hu-HU" sz="2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EGYEZTETETT FELVÉTELI JEGYZÉK</a:t>
          </a:r>
          <a:endParaRPr lang="en-US" sz="2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3976" y="2977374"/>
        <a:ext cx="6360997" cy="2239665"/>
      </dsp:txXfrm>
    </dsp:sp>
    <dsp:sp modelId="{E1BEA92B-3EA6-4398-9FC6-9AD193D5F131}">
      <dsp:nvSpPr>
        <dsp:cNvPr id="0" name=""/>
        <dsp:cNvSpPr/>
      </dsp:nvSpPr>
      <dsp:spPr>
        <a:xfrm>
          <a:off x="8224653" y="1870176"/>
          <a:ext cx="1546365" cy="154636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572585" y="1870176"/>
        <a:ext cx="850501" cy="11636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032F6-1935-4279-BEB4-7CC785B15349}">
      <dsp:nvSpPr>
        <dsp:cNvPr id="0" name=""/>
        <dsp:cNvSpPr/>
      </dsp:nvSpPr>
      <dsp:spPr>
        <a:xfrm>
          <a:off x="242393" y="0"/>
          <a:ext cx="11018513" cy="11067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Ha</a:t>
          </a:r>
          <a:r>
            <a:rPr lang="hu-H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ugyanannak a jelentkezőnek több felvételi kérelmét is elfogadták, ….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810" y="32417"/>
        <a:ext cx="10953679" cy="1041953"/>
      </dsp:txXfrm>
    </dsp:sp>
    <dsp:sp modelId="{040FBF19-81C0-455A-8442-4B256E1AECB6}">
      <dsp:nvSpPr>
        <dsp:cNvPr id="0" name=""/>
        <dsp:cNvSpPr/>
      </dsp:nvSpPr>
      <dsp:spPr>
        <a:xfrm rot="5404189">
          <a:off x="5344775" y="1162670"/>
          <a:ext cx="811081" cy="969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/>
        </a:p>
      </dsp:txBody>
      <dsp:txXfrm rot="-5400000">
        <a:off x="5459561" y="1241967"/>
        <a:ext cx="581805" cy="567757"/>
      </dsp:txXfrm>
    </dsp:sp>
    <dsp:sp modelId="{F7947D3F-DDF0-4A09-9599-383CB23EA030}">
      <dsp:nvSpPr>
        <dsp:cNvPr id="0" name=""/>
        <dsp:cNvSpPr/>
      </dsp:nvSpPr>
      <dsp:spPr>
        <a:xfrm>
          <a:off x="0" y="2188229"/>
          <a:ext cx="11495315" cy="32816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dirty="0">
              <a:solidFill>
                <a:srgbClr val="C00000"/>
              </a:solidFill>
              <a:cs typeface="Times New Roman" panose="02020603050405020304" pitchFamily="18" charset="0"/>
            </a:rPr>
            <a:t>… </a:t>
          </a:r>
          <a:r>
            <a:rPr lang="hu-HU" sz="2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szoftver a tanulót </a:t>
          </a:r>
          <a:r>
            <a:rPr lang="hu-HU" sz="2800" b="1" u="sng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az általa meghatározott sorrend szerint az első </a:t>
          </a:r>
          <a:r>
            <a:rPr lang="hu-HU" sz="2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olyan </a:t>
          </a:r>
          <a:r>
            <a:rPr lang="hu-HU" sz="2800" b="1" u="sng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tanulmányi területre </a:t>
          </a:r>
          <a:r>
            <a:rPr lang="hu-HU" sz="2800" b="1" u="none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helyezi el,</a:t>
          </a:r>
          <a:r>
            <a:rPr lang="hu-HU" sz="2800" u="none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2800" b="1" u="none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amelyen az iskola jelezte, hogy felvenné</a:t>
          </a:r>
          <a:r>
            <a:rPr lang="hu-HU" sz="28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hu-HU" sz="2800" b="1" u="none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és a pontszámai alapján </a:t>
          </a:r>
          <a:r>
            <a:rPr lang="hu-HU" sz="2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belefér </a:t>
          </a:r>
          <a:r>
            <a:rPr lang="hu-H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felvehető létszámba.                                                                                               Ezzel párhuzamosan </a:t>
          </a:r>
          <a:r>
            <a:rPr lang="hu-HU" sz="2800" b="1" kern="1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azokról a tanulmányi területekről, amelyek a tanuló által megadott sorrendben hátrébb szerepelnek, a program törli </a:t>
          </a:r>
          <a:r>
            <a:rPr lang="hu-H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tanuló jelentkezését.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115" y="2284344"/>
        <a:ext cx="11303085" cy="308938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9E5C0-F1E6-4ECD-95FD-08B5A9E011DD}">
      <dsp:nvSpPr>
        <dsp:cNvPr id="0" name=""/>
        <dsp:cNvSpPr/>
      </dsp:nvSpPr>
      <dsp:spPr>
        <a:xfrm>
          <a:off x="0" y="1103"/>
          <a:ext cx="10712227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28268D-6E03-468E-A9D8-7DD0BA3FAED5}">
      <dsp:nvSpPr>
        <dsp:cNvPr id="0" name=""/>
        <dsp:cNvSpPr/>
      </dsp:nvSpPr>
      <dsp:spPr>
        <a:xfrm>
          <a:off x="0" y="1103"/>
          <a:ext cx="10712227" cy="113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ÁB tanuló jelentkezési sorrendje :  1. X iskola 2. Y iskola 3. Z iskola 4. M iskola</a:t>
          </a:r>
          <a:endParaRPr lang="en-US" sz="3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103"/>
        <a:ext cx="10712227" cy="1134878"/>
      </dsp:txXfrm>
    </dsp:sp>
    <dsp:sp modelId="{87D14232-5D7A-46B2-9CE0-B7717699E66A}">
      <dsp:nvSpPr>
        <dsp:cNvPr id="0" name=""/>
        <dsp:cNvSpPr/>
      </dsp:nvSpPr>
      <dsp:spPr>
        <a:xfrm>
          <a:off x="0" y="1135981"/>
          <a:ext cx="10712227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D997E3-0085-4E39-AA90-C2467BF86E73}">
      <dsp:nvSpPr>
        <dsp:cNvPr id="0" name=""/>
        <dsp:cNvSpPr/>
      </dsp:nvSpPr>
      <dsp:spPr>
        <a:xfrm>
          <a:off x="0" y="1135981"/>
          <a:ext cx="10712227" cy="118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ÁB tanulót felvették Y, Z és M iskolába is.</a:t>
          </a:r>
          <a:endParaRPr lang="en-US" sz="3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135981"/>
        <a:ext cx="10712227" cy="1182842"/>
      </dsp:txXfrm>
    </dsp:sp>
    <dsp:sp modelId="{68CB1D1A-1A07-4BBC-8D6E-49029EC9E3FE}">
      <dsp:nvSpPr>
        <dsp:cNvPr id="0" name=""/>
        <dsp:cNvSpPr/>
      </dsp:nvSpPr>
      <dsp:spPr>
        <a:xfrm>
          <a:off x="0" y="2318823"/>
          <a:ext cx="10712227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76C1E5-5D74-46A7-B2F9-834DD74DD709}">
      <dsp:nvSpPr>
        <dsp:cNvPr id="0" name=""/>
        <dsp:cNvSpPr/>
      </dsp:nvSpPr>
      <dsp:spPr>
        <a:xfrm>
          <a:off x="0" y="2318823"/>
          <a:ext cx="10712227" cy="118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Mivel sorrendben Y iskolát előbb jelölte be a többinél, ide nyert felvételt.</a:t>
          </a:r>
          <a:endParaRPr lang="en-US" sz="3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318823"/>
        <a:ext cx="10712227" cy="1182842"/>
      </dsp:txXfrm>
    </dsp:sp>
    <dsp:sp modelId="{8E729D61-FAF1-49F6-A0A9-81A857A97EC3}">
      <dsp:nvSpPr>
        <dsp:cNvPr id="0" name=""/>
        <dsp:cNvSpPr/>
      </dsp:nvSpPr>
      <dsp:spPr>
        <a:xfrm>
          <a:off x="0" y="3501666"/>
          <a:ext cx="10712227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B6EF37-0532-47A4-8B9D-566B65572D66}">
      <dsp:nvSpPr>
        <dsp:cNvPr id="0" name=""/>
        <dsp:cNvSpPr/>
      </dsp:nvSpPr>
      <dsp:spPr>
        <a:xfrm>
          <a:off x="0" y="3501666"/>
          <a:ext cx="10712227" cy="118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3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Fontos a középiskolák sorrendjének alapos átgondolása! </a:t>
          </a:r>
          <a:endParaRPr lang="en-US" sz="33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501666"/>
        <a:ext cx="10712227" cy="118284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5433A-A50C-4EDF-A479-BFF71A5B2905}">
      <dsp:nvSpPr>
        <dsp:cNvPr id="0" name=""/>
        <dsp:cNvSpPr/>
      </dsp:nvSpPr>
      <dsp:spPr>
        <a:xfrm>
          <a:off x="0" y="1823"/>
          <a:ext cx="8555758" cy="15097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</a:t>
          </a:r>
          <a:r>
            <a:rPr lang="hu-HU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határidők</a:t>
          </a:r>
          <a:r>
            <a:rPr lang="hu-H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pontos betartása.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702" y="75525"/>
        <a:ext cx="8408354" cy="1362382"/>
      </dsp:txXfrm>
    </dsp:sp>
    <dsp:sp modelId="{67AF9175-2C1C-4F3A-9C1D-26C688C983F4}">
      <dsp:nvSpPr>
        <dsp:cNvPr id="0" name=""/>
        <dsp:cNvSpPr/>
      </dsp:nvSpPr>
      <dsp:spPr>
        <a:xfrm>
          <a:off x="0" y="1524364"/>
          <a:ext cx="8555758" cy="15097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Az </a:t>
          </a:r>
          <a:r>
            <a:rPr lang="hu-HU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adatok</a:t>
          </a:r>
          <a:r>
            <a:rPr lang="hu-H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pontos kitöltése.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702" y="1598066"/>
        <a:ext cx="8408354" cy="1362382"/>
      </dsp:txXfrm>
    </dsp:sp>
    <dsp:sp modelId="{02AEC4FB-F42E-431D-AF00-7778F8F05AAC}">
      <dsp:nvSpPr>
        <dsp:cNvPr id="0" name=""/>
        <dsp:cNvSpPr/>
      </dsp:nvSpPr>
      <dsp:spPr>
        <a:xfrm>
          <a:off x="0" y="3046905"/>
          <a:ext cx="8555758" cy="15097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véglegesített felvételi jelentkezési lapot </a:t>
          </a:r>
          <a:r>
            <a:rPr lang="hu-HU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mindkét  szülőnek alá kell írnia </a:t>
          </a:r>
          <a:r>
            <a:rPr lang="hu-H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– a gyerekekkel történő aláíratást megszervezzük.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702" y="3120607"/>
        <a:ext cx="8408354" cy="1362382"/>
      </dsp:txXfrm>
    </dsp:sp>
    <dsp:sp modelId="{73AC1060-9ABB-4139-A739-E5FF051C61A7}">
      <dsp:nvSpPr>
        <dsp:cNvPr id="0" name=""/>
        <dsp:cNvSpPr/>
      </dsp:nvSpPr>
      <dsp:spPr>
        <a:xfrm>
          <a:off x="0" y="4569446"/>
          <a:ext cx="8555758" cy="15097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Egyéni problémákkal forduljanak az </a:t>
          </a:r>
          <a:r>
            <a:rPr lang="hu-HU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osztályfőnökökhöz</a:t>
          </a:r>
          <a:r>
            <a:rPr lang="hu-H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!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702" y="4643148"/>
        <a:ext cx="8408354" cy="1362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E9475-3D44-414B-8AA2-C1BE97BD7564}">
      <dsp:nvSpPr>
        <dsp:cNvPr id="0" name=""/>
        <dsp:cNvSpPr/>
      </dsp:nvSpPr>
      <dsp:spPr>
        <a:xfrm>
          <a:off x="229" y="373793"/>
          <a:ext cx="2769244" cy="49393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3540" tIns="0" rIns="273540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HATÁRIDŐ: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2024. november 26.  </a:t>
          </a:r>
          <a:r>
            <a:rPr lang="hu-HU" sz="2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(kedd)</a:t>
          </a:r>
          <a:endParaRPr lang="en-US" sz="2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" y="2349518"/>
        <a:ext cx="2769244" cy="2963588"/>
      </dsp:txXfrm>
    </dsp:sp>
    <dsp:sp modelId="{62CE61C2-DC72-4839-A787-E634C96DF350}">
      <dsp:nvSpPr>
        <dsp:cNvPr id="0" name=""/>
        <dsp:cNvSpPr/>
      </dsp:nvSpPr>
      <dsp:spPr>
        <a:xfrm>
          <a:off x="229" y="1181903"/>
          <a:ext cx="2769244" cy="1329237"/>
        </a:xfrm>
        <a:prstGeom prst="rect">
          <a:avLst/>
        </a:prstGeom>
        <a:noFill/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3540" tIns="165100" rIns="27354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600" kern="1200" dirty="0"/>
        </a:p>
      </dsp:txBody>
      <dsp:txXfrm>
        <a:off x="229" y="1181903"/>
        <a:ext cx="2769244" cy="1329237"/>
      </dsp:txXfrm>
    </dsp:sp>
    <dsp:sp modelId="{478EDA08-CAC5-4A25-A851-0D17A9E4C7E1}">
      <dsp:nvSpPr>
        <dsp:cNvPr id="0" name=""/>
        <dsp:cNvSpPr/>
      </dsp:nvSpPr>
      <dsp:spPr>
        <a:xfrm>
          <a:off x="2991013" y="373793"/>
          <a:ext cx="2769244" cy="48907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3540" tIns="0" rIns="273540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Az írásbeli vizsga helyszínének kiválasztása</a:t>
          </a:r>
          <a:br>
            <a:rPr lang="hu-H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hu-H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(továbbiakban: választott iskola)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1013" y="2330098"/>
        <a:ext cx="2769244" cy="2934457"/>
      </dsp:txXfrm>
    </dsp:sp>
    <dsp:sp modelId="{9FCBBA1A-3962-41C8-908D-F945AD5B2E9F}">
      <dsp:nvSpPr>
        <dsp:cNvPr id="0" name=""/>
        <dsp:cNvSpPr/>
      </dsp:nvSpPr>
      <dsp:spPr>
        <a:xfrm>
          <a:off x="2991013" y="1157628"/>
          <a:ext cx="2769244" cy="1329237"/>
        </a:xfrm>
        <a:prstGeom prst="rect">
          <a:avLst/>
        </a:prstGeom>
        <a:noFill/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3540" tIns="165100" rIns="27354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6600" kern="1200" dirty="0"/>
            <a:t>1</a:t>
          </a:r>
          <a:endParaRPr lang="en-US" sz="6600" kern="1200" dirty="0"/>
        </a:p>
      </dsp:txBody>
      <dsp:txXfrm>
        <a:off x="2991013" y="1157628"/>
        <a:ext cx="2769244" cy="1329237"/>
      </dsp:txXfrm>
    </dsp:sp>
    <dsp:sp modelId="{B5399057-FE30-44BB-A890-AF061E036FD3}">
      <dsp:nvSpPr>
        <dsp:cNvPr id="0" name=""/>
        <dsp:cNvSpPr/>
      </dsp:nvSpPr>
      <dsp:spPr>
        <a:xfrm>
          <a:off x="5981797" y="373793"/>
          <a:ext cx="2769244" cy="49393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3540" tIns="0" rIns="273540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jelentkezés leadása az osztályfőnöknek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(előre kiosztott vagy a honlapról letöltött  adatlapon)</a:t>
          </a:r>
          <a:endParaRPr lang="en-US" sz="2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81797" y="2349518"/>
        <a:ext cx="2769244" cy="2963588"/>
      </dsp:txXfrm>
    </dsp:sp>
    <dsp:sp modelId="{C0BAC6B3-D111-485F-BAA0-A8FC5ADFCEB5}">
      <dsp:nvSpPr>
        <dsp:cNvPr id="0" name=""/>
        <dsp:cNvSpPr/>
      </dsp:nvSpPr>
      <dsp:spPr>
        <a:xfrm>
          <a:off x="5981797" y="1181903"/>
          <a:ext cx="2769244" cy="1329237"/>
        </a:xfrm>
        <a:prstGeom prst="rect">
          <a:avLst/>
        </a:prstGeom>
        <a:noFill/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3540" tIns="165100" rIns="27354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6600" kern="1200" dirty="0"/>
            <a:t>2</a:t>
          </a:r>
          <a:endParaRPr lang="en-US" sz="6600" kern="1200" dirty="0"/>
        </a:p>
      </dsp:txBody>
      <dsp:txXfrm>
        <a:off x="5981797" y="1181903"/>
        <a:ext cx="2769244" cy="1329237"/>
      </dsp:txXfrm>
    </dsp:sp>
    <dsp:sp modelId="{11A0F8A8-6BAE-4045-8AA8-AB599C06D1BC}">
      <dsp:nvSpPr>
        <dsp:cNvPr id="0" name=""/>
        <dsp:cNvSpPr/>
      </dsp:nvSpPr>
      <dsp:spPr>
        <a:xfrm>
          <a:off x="8972582" y="373793"/>
          <a:ext cx="2769244" cy="49565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3540" tIns="0" rIns="273540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jelentkezést az iskola továbbítja hivatalosan.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72582" y="2356404"/>
        <a:ext cx="2769244" cy="2973916"/>
      </dsp:txXfrm>
    </dsp:sp>
    <dsp:sp modelId="{410B35AF-C873-4DB0-840F-AE39FE459626}">
      <dsp:nvSpPr>
        <dsp:cNvPr id="0" name=""/>
        <dsp:cNvSpPr/>
      </dsp:nvSpPr>
      <dsp:spPr>
        <a:xfrm>
          <a:off x="8972582" y="1190510"/>
          <a:ext cx="2769244" cy="1329237"/>
        </a:xfrm>
        <a:prstGeom prst="rect">
          <a:avLst/>
        </a:prstGeom>
        <a:noFill/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3540" tIns="165100" rIns="27354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6600" kern="1200"/>
            <a:t>3</a:t>
          </a:r>
          <a:endParaRPr lang="en-US" sz="6600" kern="1200" dirty="0"/>
        </a:p>
      </dsp:txBody>
      <dsp:txXfrm>
        <a:off x="8972582" y="1190510"/>
        <a:ext cx="2769244" cy="13292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AF914-6E34-4264-8978-39782DAA78BD}">
      <dsp:nvSpPr>
        <dsp:cNvPr id="0" name=""/>
        <dsp:cNvSpPr/>
      </dsp:nvSpPr>
      <dsp:spPr>
        <a:xfrm>
          <a:off x="0" y="1879"/>
          <a:ext cx="100583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DAAF64-4AE3-43C3-9C3E-2163AD17457D}">
      <dsp:nvSpPr>
        <dsp:cNvPr id="0" name=""/>
        <dsp:cNvSpPr/>
      </dsp:nvSpPr>
      <dsp:spPr>
        <a:xfrm>
          <a:off x="0" y="1879"/>
          <a:ext cx="10058399" cy="3845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2011. évi CXC. Törvény a nemzeti köznevelésről 51. § (5) bekezdése alapján                                  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 sajátos nevelési igényű és a beilleszkedési, tanulási, magatartási nehézséggel küzdő tanuló részére </a:t>
          </a:r>
          <a:r>
            <a:rPr lang="hu-HU" sz="30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felvételi vizsgán indokolt esetben biztosítani kell a hosszabb felkészülési időt</a:t>
          </a:r>
          <a:r>
            <a:rPr lang="hu-HU" sz="3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az írásbeli vagy szóbeli felmérésen biztosítani kell </a:t>
          </a:r>
          <a:r>
            <a:rPr lang="hu-HU" sz="30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az iskolai tanulmányai során általa használt, megszokott eszközöket, a vizsga szervezésével alkalmazkodni kell az adottságaihoz</a:t>
          </a:r>
          <a:r>
            <a:rPr lang="hu-HU" sz="3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                                                                                               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879"/>
        <a:ext cx="10058399" cy="38458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2CC3C-86CB-448A-B293-41778101A0FA}">
      <dsp:nvSpPr>
        <dsp:cNvPr id="0" name=""/>
        <dsp:cNvSpPr/>
      </dsp:nvSpPr>
      <dsp:spPr>
        <a:xfrm>
          <a:off x="0" y="0"/>
          <a:ext cx="1089050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6FC493-C54F-469C-928C-951F1E07E97B}">
      <dsp:nvSpPr>
        <dsp:cNvPr id="0" name=""/>
        <dsp:cNvSpPr/>
      </dsp:nvSpPr>
      <dsp:spPr>
        <a:xfrm>
          <a:off x="0" y="0"/>
          <a:ext cx="10890504" cy="4064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20/2012. (VIII. 31.) EMMI rendelet 33. § (3)</a:t>
          </a:r>
          <a:r>
            <a:rPr kumimoji="0" lang="hu-HU" altLang="hu-HU" sz="2400" b="0" i="0" u="none" strike="noStrike" kern="1200" cap="none" normalizeH="0" baseline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bekezdése alapján                                                                                                                  </a:t>
          </a:r>
          <a:r>
            <a:rPr lang="hu-H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Amennyiben</a:t>
          </a:r>
          <a:r>
            <a:rPr lang="hu-H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 sajátos nevelési igényű, valamint a beilleszkedési, tanulási, magatartási nehézséggel küzdő jelentkező </a:t>
          </a:r>
          <a:r>
            <a:rPr lang="hu-H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élni kíván</a:t>
          </a:r>
          <a:r>
            <a:rPr lang="hu-H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az Nkt. 51. § (5) bekezdésében biztosított </a:t>
          </a:r>
          <a:r>
            <a:rPr lang="hu-H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jogával</a:t>
          </a:r>
          <a:r>
            <a:rPr lang="hu-H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hu-H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központi írásbeli vizsga jelentkezési lapjához csatolnia kell az erre vonatkozó kérelmet, valamint a szakértői bizottság véleményét.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központi írásbeli vizsgát szervező gimnázium, szakgimnázium </a:t>
          </a:r>
          <a:r>
            <a:rPr lang="hu-H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igazgatója a kérelemről a döntését határozat formájában hozza meg</a:t>
          </a:r>
          <a:r>
            <a:rPr lang="hu-H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hu-H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döntés kizárólag a központi írásbeli vizsga letételének körülményeire vonatkozhat.</a:t>
          </a:r>
          <a:r>
            <a:rPr lang="hu-H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Az igazgató döntésében rendelkezik az </a:t>
          </a:r>
          <a:r>
            <a:rPr lang="hu-HU" sz="2400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iskolai tanulmányok során a tanuló által használt, megszokott eszközök</a:t>
          </a:r>
          <a:r>
            <a:rPr lang="hu-H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biztosításáról, az írásbeli dolgozat elkészítéséhez </a:t>
          </a:r>
          <a:r>
            <a:rPr lang="hu-HU" sz="2400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munkaidő meghosszabbításáról</a:t>
          </a:r>
          <a:r>
            <a:rPr lang="hu-H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a </a:t>
          </a:r>
          <a:r>
            <a:rPr lang="hu-HU" sz="2400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vizsga meghatározott részeinek értékelése alóli felmentésről</a:t>
          </a:r>
          <a:r>
            <a:rPr lang="hu-H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hu-H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0" y="0"/>
        <a:ext cx="10890504" cy="40640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6EF09-3C4D-4EFB-BC55-A976085BB024}">
      <dsp:nvSpPr>
        <dsp:cNvPr id="0" name=""/>
        <dsp:cNvSpPr/>
      </dsp:nvSpPr>
      <dsp:spPr>
        <a:xfrm>
          <a:off x="124445" y="696"/>
          <a:ext cx="11109326" cy="32943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sajátos nevelési igényű, valamint a beilleszkedési, tanulási, magatartási nehézséggel küzdő jelentkezők számára </a:t>
          </a:r>
          <a:r>
            <a:rPr lang="hu-H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részletes tájékoztató </a:t>
          </a:r>
          <a:r>
            <a:rPr lang="hu-HU" sz="2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készült.   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</a:t>
          </a:r>
          <a:r>
            <a:rPr lang="hu-HU" sz="28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https://www.oktatas.hu/pub_bin/dload/kozoktatas/beiskolazas/tajekoztatok/KIFIR_kulonleges_banasmodot_igenylo_tanulok.pdf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800" b="1" kern="1200" dirty="0"/>
        </a:p>
      </dsp:txBody>
      <dsp:txXfrm>
        <a:off x="220933" y="97184"/>
        <a:ext cx="10916350" cy="31013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84E9A-6744-4B9A-84B6-A38063BA5343}">
      <dsp:nvSpPr>
        <dsp:cNvPr id="0" name=""/>
        <dsp:cNvSpPr/>
      </dsp:nvSpPr>
      <dsp:spPr>
        <a:xfrm>
          <a:off x="0" y="0"/>
          <a:ext cx="9552279" cy="1269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BETEKINTÉS</a:t>
          </a:r>
          <a:r>
            <a:rPr lang="hu-H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Az írásbeli feladatlapok </a:t>
          </a:r>
          <a:r>
            <a:rPr lang="hu-H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középiskola által megadott időpontban</a:t>
          </a:r>
          <a:r>
            <a:rPr lang="hu-H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tekinthetők meg – erről </a:t>
          </a:r>
          <a:r>
            <a:rPr lang="hu-H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külön értesítést nem küld a középiskola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193" y="37193"/>
        <a:ext cx="8181988" cy="1195486"/>
      </dsp:txXfrm>
    </dsp:sp>
    <dsp:sp modelId="{E38D7B62-227D-4413-8632-41675C4BDC2F}">
      <dsp:nvSpPr>
        <dsp:cNvPr id="0" name=""/>
        <dsp:cNvSpPr/>
      </dsp:nvSpPr>
      <dsp:spPr>
        <a:xfrm>
          <a:off x="1685696" y="2803874"/>
          <a:ext cx="9552279" cy="1269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Az írásbeli vizsga eredményéről </a:t>
          </a:r>
          <a:r>
            <a:rPr lang="hu-H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az</a:t>
          </a:r>
          <a:r>
            <a:rPr lang="hu-HU" sz="2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2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ÉRTÉKELŐLAPOT</a:t>
          </a:r>
          <a:r>
            <a:rPr lang="hu-H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2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középiskolában át kell venni</a:t>
          </a:r>
          <a:endParaRPr lang="en-US" sz="2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22889" y="2841067"/>
        <a:ext cx="7809628" cy="1195486"/>
      </dsp:txXfrm>
    </dsp:sp>
    <dsp:sp modelId="{2A37E4CD-2859-4A8B-8CC5-B23BCDFAB4B0}">
      <dsp:nvSpPr>
        <dsp:cNvPr id="0" name=""/>
        <dsp:cNvSpPr/>
      </dsp:nvSpPr>
      <dsp:spPr>
        <a:xfrm>
          <a:off x="842803" y="1354310"/>
          <a:ext cx="9552279" cy="1269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JOGORVOSLAT kérhető </a:t>
          </a:r>
          <a:r>
            <a:rPr lang="hu-HU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betekintés napja utáni napon</a:t>
          </a:r>
          <a:endParaRPr lang="en-US" sz="3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9996" y="1391503"/>
        <a:ext cx="7809628" cy="1195486"/>
      </dsp:txXfrm>
    </dsp:sp>
    <dsp:sp modelId="{23A09071-74C8-45BB-A496-D4894964B215}">
      <dsp:nvSpPr>
        <dsp:cNvPr id="0" name=""/>
        <dsp:cNvSpPr/>
      </dsp:nvSpPr>
      <dsp:spPr>
        <a:xfrm>
          <a:off x="8726862" y="962986"/>
          <a:ext cx="825417" cy="82541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8912581" y="962986"/>
        <a:ext cx="453979" cy="621126"/>
      </dsp:txXfrm>
    </dsp:sp>
    <dsp:sp modelId="{8B932371-4C3D-4EBC-8177-BDE706FFE614}">
      <dsp:nvSpPr>
        <dsp:cNvPr id="0" name=""/>
        <dsp:cNvSpPr/>
      </dsp:nvSpPr>
      <dsp:spPr>
        <a:xfrm>
          <a:off x="9569710" y="2436038"/>
          <a:ext cx="825417" cy="82541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9755429" y="2436038"/>
        <a:ext cx="453979" cy="6211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E5311-5DD7-4128-8B15-7D4E8599FA03}">
      <dsp:nvSpPr>
        <dsp:cNvPr id="0" name=""/>
        <dsp:cNvSpPr/>
      </dsp:nvSpPr>
      <dsp:spPr>
        <a:xfrm>
          <a:off x="2884776" y="2076789"/>
          <a:ext cx="8888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88892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06235" y="2117907"/>
        <a:ext cx="45974" cy="9203"/>
      </dsp:txXfrm>
    </dsp:sp>
    <dsp:sp modelId="{602B750D-4BFD-4D5E-99E7-C0C49673F97A}">
      <dsp:nvSpPr>
        <dsp:cNvPr id="0" name=""/>
        <dsp:cNvSpPr/>
      </dsp:nvSpPr>
      <dsp:spPr>
        <a:xfrm>
          <a:off x="6924" y="385051"/>
          <a:ext cx="2879651" cy="34749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Előzetes jelentkezés aláírásra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i="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2025. január 29-ig </a:t>
          </a:r>
          <a:endParaRPr lang="hu-H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24" y="385051"/>
        <a:ext cx="2879651" cy="3474915"/>
      </dsp:txXfrm>
    </dsp:sp>
    <dsp:sp modelId="{5DFA3B8D-1C1E-4A30-920A-4C2AFEB9975F}">
      <dsp:nvSpPr>
        <dsp:cNvPr id="0" name=""/>
        <dsp:cNvSpPr/>
      </dsp:nvSpPr>
      <dsp:spPr>
        <a:xfrm>
          <a:off x="7367663" y="2049228"/>
          <a:ext cx="8475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73280"/>
              </a:moveTo>
              <a:lnTo>
                <a:pt x="440877" y="73280"/>
              </a:lnTo>
              <a:lnTo>
                <a:pt x="440877" y="45720"/>
              </a:lnTo>
              <a:lnTo>
                <a:pt x="84755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769476" y="2090346"/>
        <a:ext cx="43929" cy="9203"/>
      </dsp:txXfrm>
    </dsp:sp>
    <dsp:sp modelId="{8404749D-DDE4-49A3-8E8C-D6E2B1BFEEC4}">
      <dsp:nvSpPr>
        <dsp:cNvPr id="0" name=""/>
        <dsp:cNvSpPr/>
      </dsp:nvSpPr>
      <dsp:spPr>
        <a:xfrm>
          <a:off x="3806068" y="271030"/>
          <a:ext cx="3563394" cy="37029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Az elektronikusan előállított, kinyomtatott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ADATBEGYŰJTŐ LAP leadása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2025. február 5-ig</a:t>
          </a:r>
          <a:endParaRPr lang="en-US" sz="24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06068" y="271030"/>
        <a:ext cx="3563394" cy="3702957"/>
      </dsp:txXfrm>
    </dsp:sp>
    <dsp:sp modelId="{346A1602-3F8F-4673-AE87-63E0FDBC33ED}">
      <dsp:nvSpPr>
        <dsp:cNvPr id="0" name=""/>
        <dsp:cNvSpPr/>
      </dsp:nvSpPr>
      <dsp:spPr>
        <a:xfrm>
          <a:off x="8247618" y="136033"/>
          <a:ext cx="2660652" cy="39178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ALÁÍRÁS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25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Lehetőség van új intézmény felvételére és sorrend módosítására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100" b="1" i="0" u="none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b="1" i="0" u="none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2025. február 10-14. </a:t>
          </a:r>
          <a:endParaRPr lang="hu-HU" sz="25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47618" y="136033"/>
        <a:ext cx="2660652" cy="39178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3DA8C-578D-4451-83D6-660A15B43DF2}">
      <dsp:nvSpPr>
        <dsp:cNvPr id="0" name=""/>
        <dsp:cNvSpPr/>
      </dsp:nvSpPr>
      <dsp:spPr>
        <a:xfrm>
          <a:off x="0" y="714"/>
          <a:ext cx="11359897" cy="12640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Az írásbeli eredményéről szóló </a:t>
          </a:r>
          <a:r>
            <a:rPr lang="hu-H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értékelőlap másolata</a:t>
          </a:r>
          <a:r>
            <a:rPr lang="hu-H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annyi példányban, ahány iskolába jelentkezik + 1 (iskolában marad, ESETLEGES PÓTLÁSRA KÖZÉPISKOLA FELÉ)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704" y="62418"/>
        <a:ext cx="11236489" cy="1140603"/>
      </dsp:txXfrm>
    </dsp:sp>
    <dsp:sp modelId="{1B3A9513-40E0-4132-B20F-85CF555318FA}">
      <dsp:nvSpPr>
        <dsp:cNvPr id="0" name=""/>
        <dsp:cNvSpPr/>
      </dsp:nvSpPr>
      <dsp:spPr>
        <a:xfrm>
          <a:off x="0" y="1277072"/>
          <a:ext cx="11359897" cy="12640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Amit a középiskola a jelentkezéshez csatolva kér</a:t>
          </a:r>
          <a:r>
            <a:rPr lang="hu-H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pl. kézzel írt önéletrajz, sportigazolás, keresztelési okirat….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704" y="1338776"/>
        <a:ext cx="11236489" cy="1140603"/>
      </dsp:txXfrm>
    </dsp:sp>
    <dsp:sp modelId="{47802508-BC27-45A3-85A2-3C389D5D69BF}">
      <dsp:nvSpPr>
        <dsp:cNvPr id="0" name=""/>
        <dsp:cNvSpPr/>
      </dsp:nvSpPr>
      <dsp:spPr>
        <a:xfrm>
          <a:off x="0" y="2553430"/>
          <a:ext cx="11359897" cy="12640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Nyelvválasztás megjelölése</a:t>
          </a:r>
          <a:r>
            <a:rPr lang="hu-H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amennyiben és ahogyan a középiskola kéri (sorrend)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704" y="2615134"/>
        <a:ext cx="11236489" cy="1140603"/>
      </dsp:txXfrm>
    </dsp:sp>
    <dsp:sp modelId="{09AC7386-9FC3-407F-9824-5C54A105D84E}">
      <dsp:nvSpPr>
        <dsp:cNvPr id="0" name=""/>
        <dsp:cNvSpPr/>
      </dsp:nvSpPr>
      <dsp:spPr>
        <a:xfrm>
          <a:off x="0" y="3829788"/>
          <a:ext cx="11359897" cy="12640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BTMN/SNI tanulók </a:t>
          </a:r>
          <a:r>
            <a:rPr lang="hu-H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esetében </a:t>
          </a:r>
          <a:r>
            <a:rPr lang="hu-H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szakértői vélemény másolata </a:t>
          </a:r>
          <a:r>
            <a:rPr lang="hu-H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annyi példányban, ahány iskolába jelentkezik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704" y="3891492"/>
        <a:ext cx="11236489" cy="11406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951F2-AB96-40D2-9E69-A3909C815BE6}">
      <dsp:nvSpPr>
        <dsp:cNvPr id="0" name=""/>
        <dsp:cNvSpPr/>
      </dsp:nvSpPr>
      <dsp:spPr>
        <a:xfrm>
          <a:off x="1367193" y="7"/>
          <a:ext cx="2486429" cy="248642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97E369-84AA-4333-A15C-5D5FF7A59801}">
      <dsp:nvSpPr>
        <dsp:cNvPr id="0" name=""/>
        <dsp:cNvSpPr/>
      </dsp:nvSpPr>
      <dsp:spPr>
        <a:xfrm>
          <a:off x="1367193" y="7"/>
          <a:ext cx="2486429" cy="248642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F81D2-DBF5-4051-A413-1D6047DF7A58}">
      <dsp:nvSpPr>
        <dsp:cNvPr id="0" name=""/>
        <dsp:cNvSpPr/>
      </dsp:nvSpPr>
      <dsp:spPr>
        <a:xfrm>
          <a:off x="123978" y="447564"/>
          <a:ext cx="4972859" cy="1591314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Módosítás előre egyeztetett időpontban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jelentkezés</a:t>
          </a:r>
          <a:r>
            <a:rPr lang="hu-H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módosításra: </a:t>
          </a:r>
          <a:r>
            <a:rPr lang="hu-H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2025. </a:t>
          </a:r>
          <a:r>
            <a:rPr lang="hu-HU" sz="20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március 21-ig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aláírás</a:t>
          </a:r>
          <a:r>
            <a:rPr lang="hu-H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2025. </a:t>
          </a:r>
          <a:r>
            <a:rPr lang="hu-HU" sz="20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március 25-26.</a:t>
          </a:r>
          <a:endParaRPr lang="en-US" sz="20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978" y="447564"/>
        <a:ext cx="4972859" cy="1591314"/>
      </dsp:txXfrm>
    </dsp:sp>
    <dsp:sp modelId="{2B5EB452-D81C-4A9E-BEB0-5E63BD553E62}">
      <dsp:nvSpPr>
        <dsp:cNvPr id="0" name=""/>
        <dsp:cNvSpPr/>
      </dsp:nvSpPr>
      <dsp:spPr>
        <a:xfrm>
          <a:off x="7384353" y="7"/>
          <a:ext cx="2486429" cy="248642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8C36C-E882-40A8-8C98-85F32F530F7D}">
      <dsp:nvSpPr>
        <dsp:cNvPr id="0" name=""/>
        <dsp:cNvSpPr/>
      </dsp:nvSpPr>
      <dsp:spPr>
        <a:xfrm>
          <a:off x="7384353" y="7"/>
          <a:ext cx="2486429" cy="248642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0FBC41-08C4-4E9B-9BEB-3A32E049421E}">
      <dsp:nvSpPr>
        <dsp:cNvPr id="0" name=""/>
        <dsp:cNvSpPr/>
      </dsp:nvSpPr>
      <dsp:spPr>
        <a:xfrm>
          <a:off x="6141138" y="447564"/>
          <a:ext cx="4972859" cy="1591314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Új intézmény felvételére NINCS lehetőség, </a:t>
          </a:r>
          <a:r>
            <a:rPr lang="hu-HU" sz="2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csak SORRENDET lehet </a:t>
          </a:r>
          <a:r>
            <a:rPr lang="hu-H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módosítani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41138" y="447564"/>
        <a:ext cx="4972859" cy="1591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D4E6D-4DA0-4FDA-BA97-454A5909C17D}" type="datetimeFigureOut">
              <a:rPr lang="hu-HU" smtClean="0"/>
              <a:t>2024.10.18.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BEFD4-1B43-454F-99B5-0A75BBD95F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8850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hu-HU" sz="12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BEFD4-1B43-454F-99B5-0A75BBD95FB8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2574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BEFD4-1B43-454F-99B5-0A75BBD95FB8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5386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BEFD4-1B43-454F-99B5-0A75BBD95FB8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9500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BEFD4-1B43-454F-99B5-0A75BBD95FB8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34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BEFD4-1B43-454F-99B5-0A75BBD95FB8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8652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BEFD4-1B43-454F-99B5-0A75BBD95FB8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4338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>
              <a:solidFill>
                <a:srgbClr val="FF0000"/>
              </a:solidFill>
            </a:endParaRPr>
          </a:p>
          <a:p>
            <a:endParaRPr lang="hu-HU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BEFD4-1B43-454F-99B5-0A75BBD95FB8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0125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BEFD4-1B43-454F-99B5-0A75BBD95FB8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1542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BEFD4-1B43-454F-99B5-0A75BBD95FB8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2552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BEFD4-1B43-454F-99B5-0A75BBD95FB8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0653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BEFD4-1B43-454F-99B5-0A75BBD95FB8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0797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BEFD4-1B43-454F-99B5-0A75BBD95FB8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8685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BEFD4-1B43-454F-99B5-0A75BBD95FB8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842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Javasoljuk, hogy </a:t>
            </a:r>
            <a:r>
              <a:rPr lang="hu-HU" b="1" dirty="0"/>
              <a:t>az érintett 8. évfolyamos tanulók – különös tekintettel a különleges bánásmódot igénylő (SNI, BTMN) tanulókra – mihamarabb kezdjék meg a tájékozódást a megjelölni kívánt képzésekről</a:t>
            </a:r>
            <a:r>
              <a:rPr lang="hu-HU" dirty="0"/>
              <a:t>. Felhívjuk a figyelmet, hogy a tanulmányi területek leírása kizárólag az adott tanulmányi területre vonatkozó legfontosabb információkat tartalmazza. A továbbtanulásra vonatkozó döntés meghozatala a szülők felelős döntését igényli, ezért javasoljuk, hogy minden esetben alaposan tanulmányozzák át az intézmények felvételi tájékoztatóit, kétség, vagy </a:t>
            </a:r>
            <a:r>
              <a:rPr lang="hu-HU" b="1" dirty="0"/>
              <a:t>bizonytalanság esetén pedig állásfoglalásért írásban is forduljanak a középfokú intézményekhez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BEFD4-1B43-454F-99B5-0A75BBD95FB8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7930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u-HU" dirty="0"/>
              <a:t>Amennyiben a továbbtanulásra kiszemelt </a:t>
            </a:r>
            <a:r>
              <a:rPr lang="hu-HU" b="1" dirty="0"/>
              <a:t>tanulmányi területek között szerepel olyan</a:t>
            </a:r>
            <a:r>
              <a:rPr lang="hu-HU" dirty="0"/>
              <a:t>, amelynek szövege tartalmazza a </a:t>
            </a:r>
            <a:r>
              <a:rPr lang="hu-HU" b="1" dirty="0"/>
              <a:t>„központi írásbeli vizsga eredménye” szövegrészt</a:t>
            </a:r>
            <a:r>
              <a:rPr lang="hu-HU" dirty="0"/>
              <a:t>, vagyis </a:t>
            </a:r>
            <a:r>
              <a:rPr lang="hu-HU" b="1" dirty="0"/>
              <a:t>a felvételi kérelmek elbírálása részben a központi írásbeli vizsga eredménye alapján </a:t>
            </a:r>
            <a:r>
              <a:rPr lang="hu-HU" dirty="0"/>
              <a:t>történik, úgy a tanulót 2023. november 30-ig </a:t>
            </a:r>
            <a:r>
              <a:rPr lang="hu-HU" b="1" dirty="0"/>
              <a:t>egyénileg kell jelentkeztetni </a:t>
            </a:r>
            <a:r>
              <a:rPr lang="hu-HU" dirty="0"/>
              <a:t>a vizsgára, közvetlenül az általa választott vizsgaszervező intézményben.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BEFD4-1B43-454F-99B5-0A75BBD95FB8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9248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u-HU" dirty="0"/>
              <a:t>Amennyiben a továbbtanulásra kiszemelt </a:t>
            </a:r>
            <a:r>
              <a:rPr lang="hu-HU" b="1" dirty="0"/>
              <a:t>tanulmányi területek között szerepel olyan</a:t>
            </a:r>
            <a:r>
              <a:rPr lang="hu-HU" dirty="0"/>
              <a:t>, amelynek szövege tartalmazza a </a:t>
            </a:r>
            <a:r>
              <a:rPr lang="hu-HU" b="1" dirty="0"/>
              <a:t>„központi írásbeli vizsga eredménye” szövegrészt</a:t>
            </a:r>
            <a:r>
              <a:rPr lang="hu-HU" dirty="0"/>
              <a:t>, vagyis </a:t>
            </a:r>
            <a:r>
              <a:rPr lang="hu-HU" b="1" dirty="0"/>
              <a:t>a felvételi kérelmek elbírálása részben a központi írásbeli vizsga eredménye alapján </a:t>
            </a:r>
            <a:r>
              <a:rPr lang="hu-HU" dirty="0"/>
              <a:t>történik, úgy a tanulót 2023. november 30-ig </a:t>
            </a:r>
            <a:r>
              <a:rPr lang="hu-HU" b="1" dirty="0"/>
              <a:t>egyénileg kell jelentkeztetni </a:t>
            </a:r>
            <a:r>
              <a:rPr lang="hu-HU" dirty="0"/>
              <a:t>a vizsgára, közvetlenül az általa választott vizsgaszervező intézményben.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BEFD4-1B43-454F-99B5-0A75BBD95FB8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4093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BEFD4-1B43-454F-99B5-0A75BBD95FB8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467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BEFD4-1B43-454F-99B5-0A75BBD95FB8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9850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BEFD4-1B43-454F-99B5-0A75BBD95FB8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958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10/18/2024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893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61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0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0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275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6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7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6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0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10/18/2024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72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39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1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54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ktatas.h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kifir2.kir.hu/TTJegyzekKereso/Home/VizsgaHelyszinKereso" TargetMode="External"/><Relationship Id="rId2" Type="http://schemas.openxmlformats.org/officeDocument/2006/relationships/hyperlink" Target="https://kifir2.kir.hu/TTJegyzekKereso/Home/FeluletLezarv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titkarsag@gyertyanffy.elte.h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ktatas.h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ínes Levélminták">
            <a:extLst>
              <a:ext uri="{FF2B5EF4-FFF2-40B4-BE49-F238E27FC236}">
                <a16:creationId xmlns:a16="http://schemas.microsoft.com/office/drawing/2014/main" id="{46B1B459-4E33-A0E6-9998-4A37DDEB1C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53" b="1389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28AB53F-B675-6DB2-C65A-0AB6F72A9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hu-HU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FELVÉTELI TÁJÉKOZTATÓ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2AE79A0-4AF2-B617-A1CF-F3095ECB6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9957" y="4343400"/>
            <a:ext cx="8905459" cy="914400"/>
          </a:xfrm>
        </p:spPr>
        <p:txBody>
          <a:bodyPr>
            <a:normAutofit fontScale="25000" lnSpcReduction="20000"/>
          </a:bodyPr>
          <a:lstStyle/>
          <a:p>
            <a:r>
              <a:rPr lang="hu-HU" dirty="0">
                <a:solidFill>
                  <a:srgbClr val="F2F2F2"/>
                </a:solidFill>
              </a:rPr>
              <a:t>8. ÉVFOLYAM  </a:t>
            </a:r>
          </a:p>
          <a:p>
            <a:r>
              <a:rPr lang="hu-HU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ÖSSZEVONT SZÜLŐI ÉRTEKEZLET</a:t>
            </a:r>
          </a:p>
          <a:p>
            <a:r>
              <a:rPr lang="hu-H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2024. október 17.</a:t>
            </a:r>
          </a:p>
          <a:p>
            <a:endParaRPr lang="hu-HU" sz="16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371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D9A7DF56-07A4-815D-2F13-8A614EC494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800701"/>
              </p:ext>
            </p:extLst>
          </p:nvPr>
        </p:nvGraphicFramePr>
        <p:xfrm>
          <a:off x="578981" y="478945"/>
          <a:ext cx="11177590" cy="34495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77590">
                  <a:extLst>
                    <a:ext uri="{9D8B030D-6E8A-4147-A177-3AD203B41FA5}">
                      <a16:colId xmlns:a16="http://schemas.microsoft.com/office/drawing/2014/main" val="1160707704"/>
                    </a:ext>
                  </a:extLst>
                </a:gridCol>
              </a:tblGrid>
              <a:tr h="3449523">
                <a:tc>
                  <a:txBody>
                    <a:bodyPr/>
                    <a:lstStyle/>
                    <a:p>
                      <a:pPr lvl="0" algn="l"/>
                      <a:endParaRPr lang="hu-H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buFontTx/>
                        <a:buNone/>
                      </a:pPr>
                      <a:r>
                        <a:rPr lang="hu-HU" sz="2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Elektronikusan</a:t>
                      </a:r>
                      <a:r>
                        <a:rPr lang="hu-HU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A jelentkezési adatok elektronikus kitöltésére és közvetlenül a vizsgaszervező intézménybe történő továbbítására szolgáló programfelület </a:t>
                      </a:r>
                      <a:r>
                        <a:rPr lang="hu-HU" sz="2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KIFIR tanulmányi terület, felvételi tájékoztató és írásbeli vizsgahelyszín kereső program írásbeli vizsgahelyszín kereső részének megnyitásától </a:t>
                      </a:r>
                      <a:r>
                        <a:rPr lang="hu-HU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várhatóan </a:t>
                      </a:r>
                      <a:r>
                        <a:rPr lang="hu-HU" sz="2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2024. november közepétől </a:t>
                      </a:r>
                      <a:r>
                        <a:rPr lang="hu-HU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elérhető - </a:t>
                      </a:r>
                      <a:r>
                        <a:rPr lang="hu-HU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www.oktatas.hu</a:t>
                      </a:r>
                      <a:endParaRPr lang="hu-H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lvl="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hu-HU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(szülői) ügyfélkapus regisztrációhoz kötött / </a:t>
                      </a:r>
                      <a:r>
                        <a:rPr lang="hu-HU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videóútmutató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796305"/>
                  </a:ext>
                </a:extLst>
              </a:tr>
            </a:tbl>
          </a:graphicData>
        </a:graphic>
      </p:graphicFrame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62E9E5DA-4F71-394B-B191-A8893BE93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090228"/>
              </p:ext>
            </p:extLst>
          </p:nvPr>
        </p:nvGraphicFramePr>
        <p:xfrm>
          <a:off x="578981" y="219865"/>
          <a:ext cx="10895946" cy="54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95946">
                  <a:extLst>
                    <a:ext uri="{9D8B030D-6E8A-4147-A177-3AD203B41FA5}">
                      <a16:colId xmlns:a16="http://schemas.microsoft.com/office/drawing/2014/main" val="133635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ÍRÁSBELI VIZSGÁRA TÖRTÉNŐ JELENTKEZÉS MÓDJAI </a:t>
                      </a:r>
                      <a:endParaRPr lang="hu-H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7494"/>
                  </a:ext>
                </a:extLst>
              </a:tr>
            </a:tbl>
          </a:graphicData>
        </a:graphic>
      </p:graphicFrame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1E605846-B976-D082-3200-2CB381BEE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986812"/>
              </p:ext>
            </p:extLst>
          </p:nvPr>
        </p:nvGraphicFramePr>
        <p:xfrm>
          <a:off x="578981" y="3730171"/>
          <a:ext cx="11177590" cy="27251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77590">
                  <a:extLst>
                    <a:ext uri="{9D8B030D-6E8A-4147-A177-3AD203B41FA5}">
                      <a16:colId xmlns:a16="http://schemas.microsoft.com/office/drawing/2014/main" val="4148493319"/>
                    </a:ext>
                  </a:extLst>
                </a:gridCol>
              </a:tblGrid>
              <a:tr h="2725103">
                <a:tc>
                  <a:txBody>
                    <a:bodyPr/>
                    <a:lstStyle/>
                    <a:p>
                      <a:r>
                        <a:rPr lang="hu-HU" sz="2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Papír alapon </a:t>
                      </a:r>
                      <a:r>
                        <a:rPr lang="hu-HU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ügyfélkapu hozzáféréssel nem rendelkező szülők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u-HU" sz="2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űrlap – „JELENTKEZÉSI LAP KÖZPONTI ÍRÁSBELI VIZSGÁRA</a:t>
                      </a:r>
                      <a:r>
                        <a:rPr lang="hu-HU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– kitöltésével, és a kiválasztott vizsgaszervező intézménybe történő továbbításával kell jelentkeztetni.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u-HU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pdf formátumban letölthető és kinyomtatható - november közepétől - www.oktatas.hu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912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192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0" name="Rectangle 16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0C54AB4-7D04-EABB-55DB-9CC267B37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5" y="277757"/>
            <a:ext cx="11584123" cy="874643"/>
          </a:xfrm>
        </p:spPr>
        <p:txBody>
          <a:bodyPr>
            <a:normAutofit/>
          </a:bodyPr>
          <a:lstStyle/>
          <a:p>
            <a:r>
              <a:rPr lang="hu-HU" sz="27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KIFIR tanulmányi terület, felvételi tájékoztató és írásbeli vizsgahelyszín kereső </a:t>
            </a:r>
            <a:r>
              <a:rPr lang="hu-HU" sz="2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Jelentkezési lap központi írásbeli vizsgára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42CBA08-2047-E1F7-06CE-BDAD0CBDE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46" y="1198880"/>
            <a:ext cx="11439939" cy="5231737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https://kifir2.kir.hu/TTJegyzekKereso/Home/FeluletLezarva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programban kizárólag azok az intézmények szerepelnek, melyek a középfokú felvételi eljárásban megadtak tanulmányi területet, és feltöltötték az intézmény felvételi tájékoztatóját. A tanulmányi területek szövegei kizárólag a középfokú iskolai képzések legfontosabb – jellemzően a felvételi eljárásra vonatkozó – információit tartalmazzák, és nem nyújtanak teljes körű felvilágosítást a képzés egészéről, nem helyettesítik sem a középfokú iskolák felvételi tájékoztatójának megismerését, sem a további tájékozódást.</a:t>
            </a:r>
          </a:p>
          <a:p>
            <a:pPr algn="l"/>
            <a:r>
              <a:rPr lang="hu-H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KIFIR tanulmányi terület, felvételi tájékoztató és írásbeli vizsgahelyszín kereső program </a:t>
            </a:r>
            <a:r>
              <a:rPr lang="hu-HU" sz="2000" b="1" i="0" u="none" strike="noStrike" dirty="0">
                <a:solidFill>
                  <a:srgbClr val="4B95B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írásbeli vizsgahelyszín kereső modulja</a:t>
            </a:r>
            <a:r>
              <a:rPr lang="hu-H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 6 és 8 évfolyamos gimnáziumi központi írásbeli felvételi vizsgát szervező gimnáziumok, továbbá a nyolcadik évfolyamosok számára központi írásbeli felvételi vizsgát szervező intézmények közötti keresésre szolgál.</a:t>
            </a:r>
          </a:p>
          <a:p>
            <a:pPr algn="l"/>
            <a:r>
              <a:rPr lang="hu-H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programból leszűrhetők a − megadott keresési feltételeknek megfelelő − vizsgaszervező intézmények adatai, valamint az intézmény azon feladatellátási helyeinek adatai, ahol valamely tanulmányi területen az írásbeli felvételi vizsgán való részvételt kérik.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7479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47421797-7B77-498E-A01C-0A1194615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26D38EC-CD1B-456B-A813-64F8D8E71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DC18E46-CA2E-43A8-A2EC-61D30FAC3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CB0040A-8DC3-A06F-4DFE-968F32F6C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hu-H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MILYEN MENTESSÉGET KAPHAT A KÖZPONTI ÍRÁSBELI VIZSGÁN AZ SNI/BTMN TANULÓ?</a:t>
            </a:r>
            <a:endParaRPr lang="hu-H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" name="Tartalom helye 2">
            <a:extLst>
              <a:ext uri="{FF2B5EF4-FFF2-40B4-BE49-F238E27FC236}">
                <a16:creationId xmlns:a16="http://schemas.microsoft.com/office/drawing/2014/main" id="{FB5CC1A3-3930-2BD9-E06A-19A3DA18B8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480757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9317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47421797-7B77-498E-A01C-0A1194615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26D38EC-CD1B-456B-A813-64F8D8E71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DC18E46-CA2E-43A8-A2EC-61D30FAC3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CB0040A-8DC3-A06F-4DFE-968F32F6C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776" y="642594"/>
            <a:ext cx="11018738" cy="1371600"/>
          </a:xfrm>
        </p:spPr>
        <p:txBody>
          <a:bodyPr>
            <a:normAutofit/>
          </a:bodyPr>
          <a:lstStyle/>
          <a:p>
            <a:r>
              <a:rPr lang="hu-H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MILYEN MENTESSÉGET KAPHAT A KÖZPONTI ÍRÁSBELI VIZSGÁN AZ SNI/BTMN TANULÓ?</a:t>
            </a:r>
            <a:endParaRPr lang="hu-H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" name="Tartalom helye 2">
            <a:extLst>
              <a:ext uri="{FF2B5EF4-FFF2-40B4-BE49-F238E27FC236}">
                <a16:creationId xmlns:a16="http://schemas.microsoft.com/office/drawing/2014/main" id="{FB5CC1A3-3930-2BD9-E06A-19A3DA18B8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183845"/>
              </p:ext>
            </p:extLst>
          </p:nvPr>
        </p:nvGraphicFramePr>
        <p:xfrm>
          <a:off x="679776" y="2151354"/>
          <a:ext cx="10890504" cy="4064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3579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66">
            <a:extLst>
              <a:ext uri="{FF2B5EF4-FFF2-40B4-BE49-F238E27FC236}">
                <a16:creationId xmlns:a16="http://schemas.microsoft.com/office/drawing/2014/main" id="{09D6CD28-D147-4DC0-A5FF-335351C7D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68">
            <a:extLst>
              <a:ext uri="{FF2B5EF4-FFF2-40B4-BE49-F238E27FC236}">
                <a16:creationId xmlns:a16="http://schemas.microsoft.com/office/drawing/2014/main" id="{47CDDF69-9963-4CB8-8441-2D6CA2C6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199"/>
            <a:ext cx="11281609" cy="214616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78" name="Rectangle 70">
            <a:extLst>
              <a:ext uri="{FF2B5EF4-FFF2-40B4-BE49-F238E27FC236}">
                <a16:creationId xmlns:a16="http://schemas.microsoft.com/office/drawing/2014/main" id="{58B53A5F-63B3-4E86-93F7-275390D70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0453"/>
            <a:ext cx="10954512" cy="181965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CB0040A-8DC3-A06F-4DFE-968F32F6C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794" y="844481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hu-HU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MILYEN MENTESSÉGET KAPHAT A KÖZPONTI ÍRÁSBELI VIZSGÁN AZ SNI/BTMN TANULÓ?</a:t>
            </a:r>
            <a:endParaRPr lang="hu-HU" sz="3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" name="Tartalom helye 2">
            <a:extLst>
              <a:ext uri="{FF2B5EF4-FFF2-40B4-BE49-F238E27FC236}">
                <a16:creationId xmlns:a16="http://schemas.microsoft.com/office/drawing/2014/main" id="{FB5CC1A3-3930-2BD9-E06A-19A3DA18B8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734013"/>
              </p:ext>
            </p:extLst>
          </p:nvPr>
        </p:nvGraphicFramePr>
        <p:xfrm>
          <a:off x="414885" y="3105082"/>
          <a:ext cx="11358218" cy="3295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5727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68CC19A2-34CF-2F94-1F54-733321668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572380"/>
              </p:ext>
            </p:extLst>
          </p:nvPr>
        </p:nvGraphicFramePr>
        <p:xfrm>
          <a:off x="288497" y="346074"/>
          <a:ext cx="11615006" cy="6165852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227204">
                  <a:extLst>
                    <a:ext uri="{9D8B030D-6E8A-4147-A177-3AD203B41FA5}">
                      <a16:colId xmlns:a16="http://schemas.microsoft.com/office/drawing/2014/main" val="1454416263"/>
                    </a:ext>
                  </a:extLst>
                </a:gridCol>
                <a:gridCol w="8387802">
                  <a:extLst>
                    <a:ext uri="{9D8B030D-6E8A-4147-A177-3AD203B41FA5}">
                      <a16:colId xmlns:a16="http://schemas.microsoft.com/office/drawing/2014/main" val="1615613207"/>
                    </a:ext>
                  </a:extLst>
                </a:gridCol>
              </a:tblGrid>
              <a:tr h="7278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3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HATÁRIDŐK</a:t>
                      </a:r>
                      <a:endParaRPr lang="hu-HU" sz="23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8" marR="63448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hu-HU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FELADATOK</a:t>
                      </a:r>
                      <a:endParaRPr lang="hu-HU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8" marR="63448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14864"/>
                  </a:ext>
                </a:extLst>
              </a:tr>
              <a:tr h="1403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 január 15.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8" marR="6344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 ÁLTALÁNOS FELVÉTELI ELJÁRÁS KEZDETE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u-HU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8" marR="6344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988306"/>
                  </a:ext>
                </a:extLst>
              </a:tr>
              <a:tr h="2256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 január 18.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</a:t>
                      </a:r>
                      <a:endParaRPr lang="hu-HU" sz="2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48" marR="6344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KÖZPONTI ÍRÁSBELI FELVÉTELI VIZSGÁK </a:t>
                      </a:r>
                      <a:r>
                        <a:rPr lang="hu-H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 kilencedik évfolyamra jelentkezők számára  az érintett intézményekben. (A VÁLASZTOTT ISKOLÁBAN)</a:t>
                      </a:r>
                    </a:p>
                  </a:txBody>
                  <a:tcPr marL="63448" marR="6344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63917"/>
                  </a:ext>
                </a:extLst>
              </a:tr>
              <a:tr h="1741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 Január 28.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14.00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48" marR="6344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PÓTLÓ</a:t>
                      </a:r>
                      <a:r>
                        <a:rPr lang="hu-HU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KÖZPONTI ÍRÁSBELI FELVÉTELI </a:t>
                      </a:r>
                      <a:r>
                        <a:rPr lang="hu-HU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VIZSGÁK</a:t>
                      </a:r>
                      <a:r>
                        <a:rPr lang="hu-HU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2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hu-H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kilencedik évfolyamra, azoknak, akik az előző írásbelin alapos ok miatt nem tudtak részt venni.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8" marR="6344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653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741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68CC19A2-34CF-2F94-1F54-733321668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711343"/>
              </p:ext>
            </p:extLst>
          </p:nvPr>
        </p:nvGraphicFramePr>
        <p:xfrm>
          <a:off x="477012" y="315029"/>
          <a:ext cx="11237976" cy="1775383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2982284">
                  <a:extLst>
                    <a:ext uri="{9D8B030D-6E8A-4147-A177-3AD203B41FA5}">
                      <a16:colId xmlns:a16="http://schemas.microsoft.com/office/drawing/2014/main" val="1454416263"/>
                    </a:ext>
                  </a:extLst>
                </a:gridCol>
                <a:gridCol w="8255692">
                  <a:extLst>
                    <a:ext uri="{9D8B030D-6E8A-4147-A177-3AD203B41FA5}">
                      <a16:colId xmlns:a16="http://schemas.microsoft.com/office/drawing/2014/main" val="1615613207"/>
                    </a:ext>
                  </a:extLst>
                </a:gridCol>
              </a:tblGrid>
              <a:tr h="531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HATÁRIDŐK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hu-HU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FELADATOK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14864"/>
                  </a:ext>
                </a:extLst>
              </a:tr>
              <a:tr h="2572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2025. február 7.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központi </a:t>
                      </a:r>
                      <a:r>
                        <a:rPr lang="hu-HU" sz="2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írásbeli felvételi vizsgát szervező intézmények</a:t>
                      </a:r>
                      <a:r>
                        <a:rPr lang="hu-HU" sz="2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2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 Hivatal által meghatározott módon </a:t>
                      </a:r>
                      <a:r>
                        <a:rPr lang="hu-HU" sz="2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értesítik az írásbeli eredményéről a tanulókat. </a:t>
                      </a:r>
                      <a:endParaRPr lang="hu-HU" sz="2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988306"/>
                  </a:ext>
                </a:extLst>
              </a:tr>
            </a:tbl>
          </a:graphicData>
        </a:graphic>
      </p:graphicFrame>
      <p:graphicFrame>
        <p:nvGraphicFramePr>
          <p:cNvPr id="2" name="Tartalom helye 2">
            <a:extLst>
              <a:ext uri="{FF2B5EF4-FFF2-40B4-BE49-F238E27FC236}">
                <a16:creationId xmlns:a16="http://schemas.microsoft.com/office/drawing/2014/main" id="{7FCB403C-D5B9-24E6-72F8-DDB29A9870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2567902"/>
              </p:ext>
            </p:extLst>
          </p:nvPr>
        </p:nvGraphicFramePr>
        <p:xfrm>
          <a:off x="477012" y="2304196"/>
          <a:ext cx="11237976" cy="4232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84568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68CC19A2-34CF-2F94-1F54-733321668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868894"/>
              </p:ext>
            </p:extLst>
          </p:nvPr>
        </p:nvGraphicFramePr>
        <p:xfrm>
          <a:off x="477012" y="480060"/>
          <a:ext cx="11237976" cy="1319834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2914774">
                  <a:extLst>
                    <a:ext uri="{9D8B030D-6E8A-4147-A177-3AD203B41FA5}">
                      <a16:colId xmlns:a16="http://schemas.microsoft.com/office/drawing/2014/main" val="1454416263"/>
                    </a:ext>
                  </a:extLst>
                </a:gridCol>
                <a:gridCol w="8323202">
                  <a:extLst>
                    <a:ext uri="{9D8B030D-6E8A-4147-A177-3AD203B41FA5}">
                      <a16:colId xmlns:a16="http://schemas.microsoft.com/office/drawing/2014/main" val="1615613207"/>
                    </a:ext>
                  </a:extLst>
                </a:gridCol>
              </a:tblGrid>
              <a:tr h="531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HATÁRIDŐK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hu-HU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FELADATOK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14864"/>
                  </a:ext>
                </a:extLst>
              </a:tr>
              <a:tr h="722377">
                <a:tc>
                  <a:txBody>
                    <a:bodyPr/>
                    <a:lstStyle/>
                    <a:p>
                      <a:r>
                        <a:rPr lang="hu-HU" sz="25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2025. február 20.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5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Az </a:t>
                      </a:r>
                      <a:r>
                        <a:rPr lang="hu-HU" sz="25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általános iskola továbbítja a</a:t>
                      </a:r>
                      <a:r>
                        <a:rPr lang="hu-HU" sz="25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25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tanulói jelentkezési lapokat </a:t>
                      </a:r>
                      <a:r>
                        <a:rPr lang="hu-HU" sz="25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 középfokú iskoláknak, a </a:t>
                      </a:r>
                      <a:r>
                        <a:rPr lang="hu-HU" sz="25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tanulói adatlapot </a:t>
                      </a:r>
                      <a:r>
                        <a:rPr lang="hu-HU" sz="25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 Hivatalnak.</a:t>
                      </a:r>
                      <a:r>
                        <a:rPr lang="hu-HU" sz="25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hu-HU" sz="25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988306"/>
                  </a:ext>
                </a:extLst>
              </a:tr>
            </a:tbl>
          </a:graphicData>
        </a:graphic>
      </p:graphicFrame>
      <p:graphicFrame>
        <p:nvGraphicFramePr>
          <p:cNvPr id="2" name="Tartalom helye 2">
            <a:extLst>
              <a:ext uri="{FF2B5EF4-FFF2-40B4-BE49-F238E27FC236}">
                <a16:creationId xmlns:a16="http://schemas.microsoft.com/office/drawing/2014/main" id="{79EBC741-728A-461D-09D1-0C1D14AA7A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7485034"/>
              </p:ext>
            </p:extLst>
          </p:nvPr>
        </p:nvGraphicFramePr>
        <p:xfrm>
          <a:off x="617733" y="1966407"/>
          <a:ext cx="10956533" cy="4245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30792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7421797-7B77-498E-A01C-0A1194615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6D38EC-CD1B-456B-A813-64F8D8E71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DC18E46-CA2E-43A8-A2EC-61D30FAC3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E3541C1-C1B5-8230-052A-43B203E04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46" y="496389"/>
            <a:ext cx="10664954" cy="624503"/>
          </a:xfrm>
        </p:spPr>
        <p:txBody>
          <a:bodyPr>
            <a:normAutofit/>
          </a:bodyPr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 SZÜKSÉGES AZ ALÁÍRÁSHOZ?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B0DDC444-8DA3-1F22-8B29-AAD1C03C06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518403"/>
              </p:ext>
            </p:extLst>
          </p:nvPr>
        </p:nvGraphicFramePr>
        <p:xfrm>
          <a:off x="460246" y="1335733"/>
          <a:ext cx="11359898" cy="5094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4365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68CC19A2-34CF-2F94-1F54-733321668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239373"/>
              </p:ext>
            </p:extLst>
          </p:nvPr>
        </p:nvGraphicFramePr>
        <p:xfrm>
          <a:off x="477012" y="894522"/>
          <a:ext cx="11237976" cy="472822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4120040">
                  <a:extLst>
                    <a:ext uri="{9D8B030D-6E8A-4147-A177-3AD203B41FA5}">
                      <a16:colId xmlns:a16="http://schemas.microsoft.com/office/drawing/2014/main" val="1454416263"/>
                    </a:ext>
                  </a:extLst>
                </a:gridCol>
                <a:gridCol w="7117936">
                  <a:extLst>
                    <a:ext uri="{9D8B030D-6E8A-4147-A177-3AD203B41FA5}">
                      <a16:colId xmlns:a16="http://schemas.microsoft.com/office/drawing/2014/main" val="1615613207"/>
                    </a:ext>
                  </a:extLst>
                </a:gridCol>
              </a:tblGrid>
              <a:tr h="2695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2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HATÁRIDŐK</a:t>
                      </a:r>
                      <a:endParaRPr lang="hu-HU" sz="2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hu-HU" sz="2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FELADATOK</a:t>
                      </a:r>
                      <a:endParaRPr lang="hu-HU" sz="2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14864"/>
                  </a:ext>
                </a:extLst>
              </a:tr>
              <a:tr h="1727903">
                <a:tc>
                  <a:txBody>
                    <a:bodyPr/>
                    <a:lstStyle/>
                    <a:p>
                      <a:r>
                        <a:rPr lang="hu-HU" sz="3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 március 3-20.</a:t>
                      </a:r>
                      <a:endParaRPr lang="hu-HU" sz="32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3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hu-HU" sz="3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SZÓBELI VIZSGÁK </a:t>
                      </a:r>
                      <a:r>
                        <a:rPr lang="hu-HU" sz="3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 általános felvételi eljárás keretében.</a:t>
                      </a:r>
                      <a:endParaRPr lang="hu-HU" sz="3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988306"/>
                  </a:ext>
                </a:extLst>
              </a:tr>
              <a:tr h="25745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3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 március 21.</a:t>
                      </a:r>
                      <a:endParaRPr lang="hu-HU" sz="3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3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középfokú iskola eddig az időpontig nyilvánosságra hozza a </a:t>
                      </a:r>
                      <a:r>
                        <a:rPr lang="hu-HU" sz="3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JELENTKEZŐK FELVÉTELI JEGYZÉKÉT</a:t>
                      </a:r>
                      <a:r>
                        <a:rPr lang="hu-HU" sz="3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hu-HU" sz="3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663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492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FF32AF6-73DF-13A1-4484-6DDBBC70F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621" y="430273"/>
            <a:ext cx="11243989" cy="5997453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TEMATIKUS NAPOK:</a:t>
            </a:r>
            <a:r>
              <a:rPr lang="hu-H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november 15.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(P),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november 25.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(H),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január 8.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(SZ)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Iskolaajánló: 1. tematikus napon (november 15.)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PRÓBAFELVÉTELI:</a:t>
            </a:r>
            <a:r>
              <a:rPr lang="hu-H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december 5.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(csütörtök)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ELŐKÉSZÍTŐK A FELVÉTELI TÁRGYAKBÓL</a:t>
            </a:r>
            <a:r>
              <a:rPr lang="hu-H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nem elég a részvétel!  felszerelés, feladatok rendszeres megoldása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HATÁRIDŐS FELADATOK</a:t>
            </a:r>
            <a:r>
              <a:rPr lang="hu-H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előre kijelöljük, időbeosztás!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Januárban csökkentett terhek (számonkérések)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téli szünet utáni első tanítási nap: január 6. (hétfő), 1. félév vége január 17. (péntek), – félév zárásáig 2 hét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Januárban – javítási lehetőség / nagyobb,  előre bejelentett témazárók max. a heti 1-2 órás tantárgyakból – időpontkijelölés decemberben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1835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68CC19A2-34CF-2F94-1F54-733321668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255180"/>
              </p:ext>
            </p:extLst>
          </p:nvPr>
        </p:nvGraphicFramePr>
        <p:xfrm>
          <a:off x="477012" y="480061"/>
          <a:ext cx="11237976" cy="5909798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305848">
                  <a:extLst>
                    <a:ext uri="{9D8B030D-6E8A-4147-A177-3AD203B41FA5}">
                      <a16:colId xmlns:a16="http://schemas.microsoft.com/office/drawing/2014/main" val="1454416263"/>
                    </a:ext>
                  </a:extLst>
                </a:gridCol>
                <a:gridCol w="7932128">
                  <a:extLst>
                    <a:ext uri="{9D8B030D-6E8A-4147-A177-3AD203B41FA5}">
                      <a16:colId xmlns:a16="http://schemas.microsoft.com/office/drawing/2014/main" val="1615613207"/>
                    </a:ext>
                  </a:extLst>
                </a:gridCol>
              </a:tblGrid>
              <a:tr h="491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HATÁRIDŐK</a:t>
                      </a:r>
                      <a:endParaRPr lang="hu-HU" sz="2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hu-HU" sz="2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FELADATOK</a:t>
                      </a:r>
                      <a:endParaRPr lang="hu-HU" sz="2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14864"/>
                  </a:ext>
                </a:extLst>
              </a:tr>
              <a:tr h="3622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 március 25-27.</a:t>
                      </a:r>
                      <a:endParaRPr lang="hu-HU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TANULÓI ADATLAPOK MÓDOSÍTÁSÁNAK LEHETŐSÉGE </a:t>
                      </a:r>
                      <a:r>
                        <a:rPr lang="hu-HU" sz="2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 általános iskolában. </a:t>
                      </a:r>
                      <a:endParaRPr lang="hu-HU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653540"/>
                  </a:ext>
                </a:extLst>
              </a:tr>
              <a:tr h="17835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 március 27.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u-H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 általános iskola eddig az időpontig elzárva őrzi az eredeti, korábban beküldött tanulói adatlap egyik példányát, és a</a:t>
                      </a:r>
                      <a:r>
                        <a:rPr lang="hu-HU" sz="28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módosító tanulói adatlapot továbbítja</a:t>
                      </a:r>
                      <a:r>
                        <a:rPr lang="hu-HU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 Hivatalnak. </a:t>
                      </a:r>
                      <a:endParaRPr lang="hu-HU" sz="28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947347"/>
                  </a:ext>
                </a:extLst>
              </a:tr>
            </a:tbl>
          </a:graphicData>
        </a:graphic>
      </p:graphicFrame>
      <p:graphicFrame>
        <p:nvGraphicFramePr>
          <p:cNvPr id="2" name="Tartalom helye 2">
            <a:extLst>
              <a:ext uri="{FF2B5EF4-FFF2-40B4-BE49-F238E27FC236}">
                <a16:creationId xmlns:a16="http://schemas.microsoft.com/office/drawing/2014/main" id="{7687D1AA-C30C-014C-153E-2A18036AA2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964296"/>
              </p:ext>
            </p:extLst>
          </p:nvPr>
        </p:nvGraphicFramePr>
        <p:xfrm>
          <a:off x="477013" y="1958008"/>
          <a:ext cx="11237976" cy="2486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4175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rtalom helye 2">
            <a:extLst>
              <a:ext uri="{FF2B5EF4-FFF2-40B4-BE49-F238E27FC236}">
                <a16:creationId xmlns:a16="http://schemas.microsoft.com/office/drawing/2014/main" id="{E311FAF6-9F7B-3F12-02FF-D49F7B5958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929368"/>
              </p:ext>
            </p:extLst>
          </p:nvPr>
        </p:nvGraphicFramePr>
        <p:xfrm>
          <a:off x="477012" y="480060"/>
          <a:ext cx="11152284" cy="5897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zövegdoboz 4">
            <a:extLst>
              <a:ext uri="{FF2B5EF4-FFF2-40B4-BE49-F238E27FC236}">
                <a16:creationId xmlns:a16="http://schemas.microsoft.com/office/drawing/2014/main" id="{81B68087-E710-F97F-9CD8-02188C972606}"/>
              </a:ext>
            </a:extLst>
          </p:cNvPr>
          <p:cNvSpPr txBox="1"/>
          <p:nvPr/>
        </p:nvSpPr>
        <p:spPr>
          <a:xfrm>
            <a:off x="477012" y="3228945"/>
            <a:ext cx="10684631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1800" b="1" dirty="0">
                <a:solidFill>
                  <a:srgbClr val="C00000"/>
                </a:solidFill>
              </a:rPr>
              <a:t> </a:t>
            </a:r>
            <a:r>
              <a:rPr lang="hu-H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rangsor felállításakor nem tudja, hogy a tanuló hányadikként jelölte meg a középiskolát.</a:t>
            </a:r>
          </a:p>
        </p:txBody>
      </p:sp>
    </p:spTree>
    <p:extLst>
      <p:ext uri="{BB962C8B-B14F-4D97-AF65-F5344CB8AC3E}">
        <p14:creationId xmlns:p14="http://schemas.microsoft.com/office/powerpoint/2010/main" val="3466151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rtalom helye 2">
            <a:extLst>
              <a:ext uri="{FF2B5EF4-FFF2-40B4-BE49-F238E27FC236}">
                <a16:creationId xmlns:a16="http://schemas.microsoft.com/office/drawing/2014/main" id="{3EC5F982-9AE0-8B03-E31E-2CC5FAD1E4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825590"/>
              </p:ext>
            </p:extLst>
          </p:nvPr>
        </p:nvGraphicFramePr>
        <p:xfrm>
          <a:off x="273325" y="209895"/>
          <a:ext cx="1164534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ím 1">
            <a:extLst>
              <a:ext uri="{FF2B5EF4-FFF2-40B4-BE49-F238E27FC236}">
                <a16:creationId xmlns:a16="http://schemas.microsoft.com/office/drawing/2014/main" id="{B1A7740E-55C1-0EE4-9D74-F77BE93E0159}"/>
              </a:ext>
            </a:extLst>
          </p:cNvPr>
          <p:cNvSpPr txBox="1">
            <a:spLocks/>
          </p:cNvSpPr>
          <p:nvPr/>
        </p:nvSpPr>
        <p:spPr>
          <a:xfrm>
            <a:off x="1066799" y="309285"/>
            <a:ext cx="10058400" cy="6766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rendkívüli felvételi eljárásról</a:t>
            </a:r>
          </a:p>
        </p:txBody>
      </p:sp>
    </p:spTree>
    <p:extLst>
      <p:ext uri="{BB962C8B-B14F-4D97-AF65-F5344CB8AC3E}">
        <p14:creationId xmlns:p14="http://schemas.microsoft.com/office/powerpoint/2010/main" val="900074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ép helye 5" descr="Körben lebegő iskolai elemek">
            <a:extLst>
              <a:ext uri="{FF2B5EF4-FFF2-40B4-BE49-F238E27FC236}">
                <a16:creationId xmlns:a16="http://schemas.microsoft.com/office/drawing/2014/main" id="{739BF1B3-2EDB-46C1-9D34-14D31AA4832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625" r="-2" b="2477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302DA4CB-9498-4A4F-5F47-2E7A97CCE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BEIRATKOZÁS </a:t>
            </a:r>
            <a:br>
              <a:rPr lang="hu-HU" sz="3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KÖZÉPFOKÚ ISKOLÁKBA</a:t>
            </a:r>
            <a:endParaRPr lang="en-US" sz="3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2052BEE-B43E-509D-B136-88C62F8CB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64082" y="2804160"/>
            <a:ext cx="4472922" cy="3230880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2025. június 30. – július 2.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943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áblázat 6">
            <a:extLst>
              <a:ext uri="{FF2B5EF4-FFF2-40B4-BE49-F238E27FC236}">
                <a16:creationId xmlns:a16="http://schemas.microsoft.com/office/drawing/2014/main" id="{CC00E4AF-0F19-00E4-0E45-438137FC8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300739"/>
              </p:ext>
            </p:extLst>
          </p:nvPr>
        </p:nvGraphicFramePr>
        <p:xfrm>
          <a:off x="477012" y="480060"/>
          <a:ext cx="11237976" cy="598877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237976">
                  <a:extLst>
                    <a:ext uri="{9D8B030D-6E8A-4147-A177-3AD203B41FA5}">
                      <a16:colId xmlns:a16="http://schemas.microsoft.com/office/drawing/2014/main" val="1647243428"/>
                    </a:ext>
                  </a:extLst>
                </a:gridCol>
              </a:tblGrid>
              <a:tr h="867249">
                <a:tc>
                  <a:txBody>
                    <a:bodyPr/>
                    <a:lstStyle/>
                    <a:p>
                      <a:r>
                        <a:rPr lang="hu-HU" sz="24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Az </a:t>
                      </a:r>
                      <a:r>
                        <a:rPr lang="hu-HU" sz="2400" b="1" i="0" u="none" strike="noStrike" kern="1200" cap="none" spc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állami notebookok</a:t>
                      </a:r>
                      <a:r>
                        <a:rPr lang="hu-HU" sz="2400" b="1" i="0" kern="1200" cap="none" spc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visszavétele </a:t>
                      </a:r>
                      <a:r>
                        <a:rPr lang="hu-HU" sz="2400" b="0" i="0" kern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megelőzi a bizonyítványosztást – információk a lebonyolításról később</a:t>
                      </a:r>
                      <a:endParaRPr lang="hu-HU" sz="2400" b="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107" marR="228107" marT="84020" marB="84020">
                    <a:lnL w="28575" cap="flat" cmpd="sng" algn="ctr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2789851"/>
                  </a:ext>
                </a:extLst>
              </a:tr>
              <a:tr h="2051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agona Book" panose="020204040303010108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agona Book" panose="020204040303010108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agona Book" panose="020204040303010108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agona Book" panose="020204040303010108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agona Book" panose="020204040303010108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agona Book" panose="020204040303010108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agona Book" panose="020204040303010108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agona Book" panose="020204040303010108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agona Book" panose="02020404030301010803"/>
                        </a:defRPr>
                      </a:lvl9pPr>
                    </a:lstStyle>
                    <a:p>
                      <a:r>
                        <a:rPr lang="hu-HU" sz="2400" b="1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Tanévzáró napján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2400" b="1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Szülő nyilatkozata </a:t>
                      </a:r>
                      <a:r>
                        <a:rPr lang="hu-HU" sz="2400" b="1" cap="none" spc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Eü</a:t>
                      </a:r>
                      <a:r>
                        <a:rPr lang="hu-HU" sz="2400" b="1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törzslap postázásáról</a:t>
                      </a:r>
                      <a:r>
                        <a:rPr lang="hu-HU" sz="2400" b="0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Melyik iskolába postázzuk az </a:t>
                      </a:r>
                      <a:r>
                        <a:rPr lang="hu-HU" sz="2400" b="0" cap="none" spc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Eü</a:t>
                      </a:r>
                      <a:r>
                        <a:rPr lang="hu-HU" sz="2400" b="0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Törzslapot, osztályfőnökön keresztül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2400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bizonyítvány és a távozó átvétele (a beiratkozáskor kell majd leadni a középiskolában): </a:t>
                      </a:r>
                      <a:r>
                        <a:rPr lang="hu-HU" sz="2400" b="0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osztályfőnöktől</a:t>
                      </a:r>
                      <a:endParaRPr lang="hu-HU" sz="24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77" marR="107877" marT="84020" marB="84020">
                    <a:lnL w="28575" cap="flat" cmpd="sng" algn="ctr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1887080"/>
                  </a:ext>
                </a:extLst>
              </a:tr>
              <a:tr h="15724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gona Book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gona Book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gona Book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gona Book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gona Book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gona Book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gona Book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gona Book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gona Book" panose="02020404030301010803"/>
                        </a:defRPr>
                      </a:lvl9pPr>
                    </a:lstStyle>
                    <a:p>
                      <a:r>
                        <a:rPr lang="hu-HU" sz="2400" b="1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 június 30. – július 2.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u-HU" sz="2400" b="1" cap="none" spc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BEIRATKOZÁS</a:t>
                      </a:r>
                      <a:r>
                        <a:rPr lang="hu-HU" sz="2400" cap="none" spc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középfokú intézménybe</a:t>
                      </a:r>
                    </a:p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hu-HU" sz="2400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bizonyítvány és a távozólap leadása </a:t>
                      </a:r>
                    </a:p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hu-HU" sz="2400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középiskola kiadja a távozó lap visszaigazolását</a:t>
                      </a:r>
                    </a:p>
                  </a:txBody>
                  <a:tcPr marL="107877" marR="107877" marT="84020" marB="84020">
                    <a:lnL w="28575" cap="flat" cmpd="sng" algn="ctr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506479"/>
                  </a:ext>
                </a:extLst>
              </a:tr>
              <a:tr h="14070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gona Book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gona Book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gona Book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gona Book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gona Book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gona Book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gona Book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gona Book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gona Book" panose="02020404030301010803"/>
                        </a:defRPr>
                      </a:lvl9pPr>
                    </a:lstStyle>
                    <a:p>
                      <a:r>
                        <a:rPr lang="hu-HU" sz="2400" b="1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nyári ügyeleti napokon vagy elektronikusan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u-HU" sz="2400" b="1" cap="none" spc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KIIRATKOZÁS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hu-HU" sz="2000" b="0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visszaigazolás </a:t>
                      </a:r>
                      <a:r>
                        <a:rPr lang="hu-HU" sz="2000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leadása titkárságunkra vagy elektronikusan a </a:t>
                      </a:r>
                      <a:r>
                        <a:rPr lang="hu-HU" sz="2000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titkarsag@gyertyanffy.elte.hu</a:t>
                      </a:r>
                      <a:r>
                        <a:rPr lang="hu-HU" sz="2000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email címre</a:t>
                      </a:r>
                    </a:p>
                  </a:txBody>
                  <a:tcPr marL="107877" marR="107877" marT="84020" marB="84020">
                    <a:lnL w="28575" cap="flat" cmpd="sng" algn="ctr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6534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194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1AA369-B071-04FA-796E-03AC628E41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ÖSSZEGZÉS</a:t>
            </a:r>
          </a:p>
        </p:txBody>
      </p:sp>
    </p:spTree>
    <p:extLst>
      <p:ext uri="{BB962C8B-B14F-4D97-AF65-F5344CB8AC3E}">
        <p14:creationId xmlns:p14="http://schemas.microsoft.com/office/powerpoint/2010/main" val="3014643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áblázat 4">
            <a:extLst>
              <a:ext uri="{FF2B5EF4-FFF2-40B4-BE49-F238E27FC236}">
                <a16:creationId xmlns:a16="http://schemas.microsoft.com/office/drawing/2014/main" id="{E4D5C050-2097-BFC2-5B17-3AD4604F5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752418"/>
              </p:ext>
            </p:extLst>
          </p:nvPr>
        </p:nvGraphicFramePr>
        <p:xfrm>
          <a:off x="197126" y="153124"/>
          <a:ext cx="11797748" cy="6551752"/>
        </p:xfrm>
        <a:graphic>
          <a:graphicData uri="http://schemas.openxmlformats.org/drawingml/2006/table">
            <a:tbl>
              <a:tblPr firstRow="1" bandRow="1">
                <a:solidFill>
                  <a:srgbClr val="F2F2F2">
                    <a:alpha val="30196"/>
                  </a:srgbClr>
                </a:solidFill>
                <a:tableStyleId>{5C22544A-7EE6-4342-B048-85BDC9FD1C3A}</a:tableStyleId>
              </a:tblPr>
              <a:tblGrid>
                <a:gridCol w="2123488">
                  <a:extLst>
                    <a:ext uri="{9D8B030D-6E8A-4147-A177-3AD203B41FA5}">
                      <a16:colId xmlns:a16="http://schemas.microsoft.com/office/drawing/2014/main" val="1398917773"/>
                    </a:ext>
                  </a:extLst>
                </a:gridCol>
                <a:gridCol w="6339400">
                  <a:extLst>
                    <a:ext uri="{9D8B030D-6E8A-4147-A177-3AD203B41FA5}">
                      <a16:colId xmlns:a16="http://schemas.microsoft.com/office/drawing/2014/main" val="10065765"/>
                    </a:ext>
                  </a:extLst>
                </a:gridCol>
                <a:gridCol w="3334860">
                  <a:extLst>
                    <a:ext uri="{9D8B030D-6E8A-4147-A177-3AD203B41FA5}">
                      <a16:colId xmlns:a16="http://schemas.microsoft.com/office/drawing/2014/main" val="365785864"/>
                    </a:ext>
                  </a:extLst>
                </a:gridCol>
              </a:tblGrid>
              <a:tr h="456154">
                <a:tc>
                  <a:txBody>
                    <a:bodyPr/>
                    <a:lstStyle/>
                    <a:p>
                      <a:endParaRPr lang="hu-HU" sz="1300" b="0" cap="none" spc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933" marR="91668" marT="86102" marB="86102" anchor="ctr">
                    <a:lnL w="19050" cap="flat" cmpd="sng" algn="ctr">
                      <a:noFill/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400" b="1" u="none" cap="none" spc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ÖSSZEGZÉS 1.</a:t>
                      </a:r>
                    </a:p>
                  </a:txBody>
                  <a:tcPr marL="111933" marR="91668" marT="86102" marB="86102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300" b="0" u="none" cap="none" spc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933" marR="91668" marT="86102" marB="86102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96960"/>
                  </a:ext>
                </a:extLst>
              </a:tr>
              <a:tr h="905883">
                <a:tc>
                  <a:txBody>
                    <a:bodyPr/>
                    <a:lstStyle/>
                    <a:p>
                      <a:r>
                        <a:rPr lang="hu-HU" sz="2200" b="0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November 26.</a:t>
                      </a:r>
                    </a:p>
                  </a:txBody>
                  <a:tcPr marL="111933" marR="91668" marT="86102" marB="86102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b="1" u="non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TANULÓK JELENTKEZÉSE </a:t>
                      </a:r>
                      <a:r>
                        <a:rPr lang="hu-HU" sz="2200" b="0" u="non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 központi ÍRÁSBELI FELVÉTELI VIZSGÁRA</a:t>
                      </a:r>
                      <a:endParaRPr lang="hu-HU" sz="2200" b="0" u="none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hu-HU" sz="2200" b="0" u="none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933" marR="91668" marT="86102" marB="8610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200" b="0" u="non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közvetlenül a központi írásbeli felvételi vizsgát szervező intézménybe</a:t>
                      </a:r>
                      <a:endParaRPr lang="hu-HU" sz="2200" b="0" u="none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933" marR="91668" marT="86102" marB="8610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519416"/>
                  </a:ext>
                </a:extLst>
              </a:tr>
              <a:tr h="456154">
                <a:tc>
                  <a:txBody>
                    <a:bodyPr/>
                    <a:lstStyle/>
                    <a:p>
                      <a:r>
                        <a:rPr lang="hu-HU" sz="2200" b="1" cap="none" spc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Január 18.</a:t>
                      </a:r>
                    </a:p>
                  </a:txBody>
                  <a:tcPr marL="111933" marR="91668" marT="86102" marB="86102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200" b="1" cap="none" spc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KÖZPONTI ÍRÁSBELI FELVÉTELI VIZSGÁK </a:t>
                      </a:r>
                      <a:endParaRPr lang="hu-HU" sz="2200" cap="none" spc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933" marR="91668" marT="86102" marB="86102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választott iskolában</a:t>
                      </a:r>
                      <a:endParaRPr lang="hu-HU" sz="22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933" marR="91668" marT="86102" marB="86102">
                    <a:lnL w="6350" cap="flat" cmpd="sng" algn="ctr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768593"/>
                  </a:ext>
                </a:extLst>
              </a:tr>
              <a:tr h="6810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Január 28. </a:t>
                      </a:r>
                    </a:p>
                    <a:p>
                      <a:endParaRPr lang="hu-HU" sz="22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933" marR="91668" marT="86102" marB="86102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2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PÓTLÓ  KÖZPONTI ÍRÁSBELI FELVÉTELI VIZSGÁK </a:t>
                      </a:r>
                      <a:endParaRPr lang="hu-HU" sz="22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933" marR="91668" marT="86102" marB="86102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választott iskolában</a:t>
                      </a:r>
                      <a:endParaRPr lang="hu-HU" sz="22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933" marR="91668" marT="86102" marB="86102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924794"/>
                  </a:ext>
                </a:extLst>
              </a:tr>
              <a:tr h="741356">
                <a:tc>
                  <a:txBody>
                    <a:bodyPr/>
                    <a:lstStyle/>
                    <a:p>
                      <a:r>
                        <a:rPr lang="hu-HU" sz="22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Február 5-ig</a:t>
                      </a:r>
                      <a:endParaRPr lang="hu-HU" sz="22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933" marR="91668" marT="86102" marB="86102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b="1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Adatbegyűjtőlap</a:t>
                      </a:r>
                      <a:r>
                        <a:rPr lang="hu-HU" sz="2200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kitöltése, leadása </a:t>
                      </a:r>
                    </a:p>
                  </a:txBody>
                  <a:tcPr marL="111933" marR="91668" marT="86102" marB="86102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osztályfőnöknek</a:t>
                      </a:r>
                    </a:p>
                  </a:txBody>
                  <a:tcPr marL="111933" marR="91668" marT="86102" marB="86102">
                    <a:lnL w="6350" cap="flat" cmpd="sng" algn="ctr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038748"/>
                  </a:ext>
                </a:extLst>
              </a:tr>
              <a:tr h="7233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Január 29-ig</a:t>
                      </a:r>
                      <a:endParaRPr lang="hu-HU" sz="22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933" marR="91668" marT="86102" marB="86102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b="1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Elektronikus jelentkezés - időpontválasztás</a:t>
                      </a:r>
                      <a:endParaRPr lang="hu-HU" sz="22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933" marR="91668" marT="86102" marB="86102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b="0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Kréta</a:t>
                      </a:r>
                    </a:p>
                  </a:txBody>
                  <a:tcPr marL="111933" marR="91668" marT="86102" marB="86102">
                    <a:lnL w="6350" cap="flat" cmpd="sng" algn="ctr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748488"/>
                  </a:ext>
                </a:extLst>
              </a:tr>
              <a:tr h="6810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Február</a:t>
                      </a:r>
                    </a:p>
                    <a:p>
                      <a:endParaRPr lang="hu-HU" sz="2200" cap="none" spc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933" marR="91668" marT="86102" marB="86102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b="1" u="none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Betekintés / Az értékelőlap átvétele /</a:t>
                      </a:r>
                      <a:endParaRPr lang="hu-HU" sz="22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u-HU" sz="2200" b="1" u="none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Jogorvoslat lehetősége</a:t>
                      </a:r>
                      <a:endParaRPr lang="hu-HU" sz="22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933" marR="91668" marT="86102" marB="86102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választott iskolában</a:t>
                      </a:r>
                      <a:endParaRPr lang="hu-HU" sz="22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2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933" marR="91668" marT="86102" marB="86102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197371"/>
                  </a:ext>
                </a:extLst>
              </a:tr>
              <a:tr h="11307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Február 10-14.</a:t>
                      </a:r>
                    </a:p>
                    <a:p>
                      <a:endParaRPr lang="hu-HU" sz="22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933" marR="91668" marT="86102" marB="86102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b="1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elektronikus jelentkeztetés és szülői aláírások / </a:t>
                      </a:r>
                      <a:r>
                        <a:rPr lang="hu-HU" sz="2200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Lehetőség </a:t>
                      </a:r>
                      <a:r>
                        <a:rPr lang="hu-HU" sz="2200" b="0" u="sng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új intézmény </a:t>
                      </a:r>
                      <a:r>
                        <a:rPr lang="hu-HU" sz="2200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felvételére </a:t>
                      </a:r>
                      <a:r>
                        <a:rPr lang="hu-HU" sz="2200" u="sng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és a sorrend </a:t>
                      </a:r>
                      <a:r>
                        <a:rPr lang="hu-HU" sz="2200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módosítására</a:t>
                      </a:r>
                    </a:p>
                  </a:txBody>
                  <a:tcPr marL="111933" marR="91668" marT="86102" marB="86102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b="0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Kréta</a:t>
                      </a:r>
                    </a:p>
                  </a:txBody>
                  <a:tcPr marL="111933" marR="91668" marT="86102" marB="86102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821997"/>
                  </a:ext>
                </a:extLst>
              </a:tr>
            </a:tbl>
          </a:graphicData>
        </a:graphic>
      </p:graphicFrame>
      <p:sp>
        <p:nvSpPr>
          <p:cNvPr id="3" name="Szövegdoboz 2">
            <a:extLst>
              <a:ext uri="{FF2B5EF4-FFF2-40B4-BE49-F238E27FC236}">
                <a16:creationId xmlns:a16="http://schemas.microsoft.com/office/drawing/2014/main" id="{5C13681B-28A9-1D6E-11FC-06698D34A492}"/>
              </a:ext>
            </a:extLst>
          </p:cNvPr>
          <p:cNvSpPr txBox="1"/>
          <p:nvPr/>
        </p:nvSpPr>
        <p:spPr>
          <a:xfrm>
            <a:off x="972272" y="1458410"/>
            <a:ext cx="6933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1800" dirty="0">
                <a:solidFill>
                  <a:srgbClr val="C00000"/>
                </a:solidFill>
              </a:rPr>
              <a:t>A jelentkezést az iskola továbbítja hivatalosan december 2-áig.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638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áblázat 4">
            <a:extLst>
              <a:ext uri="{FF2B5EF4-FFF2-40B4-BE49-F238E27FC236}">
                <a16:creationId xmlns:a16="http://schemas.microsoft.com/office/drawing/2014/main" id="{E4D5C050-2097-BFC2-5B17-3AD4604F5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219662"/>
              </p:ext>
            </p:extLst>
          </p:nvPr>
        </p:nvGraphicFramePr>
        <p:xfrm>
          <a:off x="422573" y="171225"/>
          <a:ext cx="11346853" cy="5296159"/>
        </p:xfrm>
        <a:graphic>
          <a:graphicData uri="http://schemas.openxmlformats.org/drawingml/2006/table">
            <a:tbl>
              <a:tblPr firstRow="1" bandRow="1">
                <a:solidFill>
                  <a:srgbClr val="F2F2F2">
                    <a:alpha val="30196"/>
                  </a:srgbClr>
                </a:solidFill>
                <a:tableStyleId>{5C22544A-7EE6-4342-B048-85BDC9FD1C3A}</a:tableStyleId>
              </a:tblPr>
              <a:tblGrid>
                <a:gridCol w="2211297">
                  <a:extLst>
                    <a:ext uri="{9D8B030D-6E8A-4147-A177-3AD203B41FA5}">
                      <a16:colId xmlns:a16="http://schemas.microsoft.com/office/drawing/2014/main" val="1398917773"/>
                    </a:ext>
                  </a:extLst>
                </a:gridCol>
                <a:gridCol w="7017026">
                  <a:extLst>
                    <a:ext uri="{9D8B030D-6E8A-4147-A177-3AD203B41FA5}">
                      <a16:colId xmlns:a16="http://schemas.microsoft.com/office/drawing/2014/main" val="10065765"/>
                    </a:ext>
                  </a:extLst>
                </a:gridCol>
                <a:gridCol w="2118530">
                  <a:extLst>
                    <a:ext uri="{9D8B030D-6E8A-4147-A177-3AD203B41FA5}">
                      <a16:colId xmlns:a16="http://schemas.microsoft.com/office/drawing/2014/main" val="365785864"/>
                    </a:ext>
                  </a:extLst>
                </a:gridCol>
              </a:tblGrid>
              <a:tr h="488838">
                <a:tc>
                  <a:txBody>
                    <a:bodyPr/>
                    <a:lstStyle/>
                    <a:p>
                      <a:endParaRPr lang="hu-HU" sz="2400" b="0" cap="none" spc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933" marR="91668" marT="86102" marB="86102" anchor="ctr">
                    <a:lnL w="19050" cap="flat" cmpd="sng" algn="ctr">
                      <a:noFill/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400" b="1" u="none" cap="none" spc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ÖSSZEGZÉS 2.</a:t>
                      </a:r>
                    </a:p>
                  </a:txBody>
                  <a:tcPr marL="111933" marR="91668" marT="86102" marB="86102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2400" b="0" u="none" cap="none" spc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933" marR="91668" marT="86102" marB="86102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96960"/>
                  </a:ext>
                </a:extLst>
              </a:tr>
              <a:tr h="6822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Március 3-20.</a:t>
                      </a:r>
                      <a:endParaRPr lang="hu-HU" sz="2400" b="1" kern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1933" marR="91668" marT="86102" marB="86102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400" b="1" u="none" cap="none" spc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SZÓBELI VIZSGÁK</a:t>
                      </a:r>
                    </a:p>
                  </a:txBody>
                  <a:tcPr marL="111933" marR="91668" marT="86102" marB="8610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2400" b="0" u="none" cap="none" spc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933" marR="91668" marT="86102" marB="86102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519416"/>
                  </a:ext>
                </a:extLst>
              </a:tr>
              <a:tr h="987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Március 21.</a:t>
                      </a:r>
                      <a:endParaRPr lang="hu-HU" sz="24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933" marR="91668" marT="86102" marB="86102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középfokú iskola nyilvánosságra hozza a jelentkezők felvételi jegyzékét  </a:t>
                      </a:r>
                    </a:p>
                  </a:txBody>
                  <a:tcPr marL="111933" marR="91668" marT="86102" marB="86102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24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933" marR="91668" marT="86102" marB="86102">
                    <a:lnL w="6350" cap="flat" cmpd="sng" algn="ctr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768593"/>
                  </a:ext>
                </a:extLst>
              </a:tr>
              <a:tr h="554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Március 21-ig</a:t>
                      </a:r>
                      <a:endParaRPr lang="hu-HU" sz="24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933" marR="91668" marT="86102" marB="86102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Elektronikus jelentkezés </a:t>
                      </a:r>
                      <a:r>
                        <a:rPr lang="hu-H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időpontválasztás</a:t>
                      </a:r>
                    </a:p>
                  </a:txBody>
                  <a:tcPr marL="111933" marR="91668" marT="86102" marB="86102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24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933" marR="91668" marT="86102" marB="86102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924794"/>
                  </a:ext>
                </a:extLst>
              </a:tr>
              <a:tr h="1264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Március 25-26.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400" b="0" cap="none" spc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hu-HU" sz="2400" b="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933" marR="91668" marT="86102" marB="86102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tanulói adatlapok módosításának lehetősége az általános iskolában </a:t>
                      </a:r>
                      <a:r>
                        <a:rPr lang="hu-HU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hu-HU" sz="24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MÓDOSÍTÓ JELENTKEZTETÉS </a:t>
                      </a:r>
                      <a:r>
                        <a:rPr lang="hu-HU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és aláírás</a:t>
                      </a:r>
                      <a:endParaRPr lang="hu-HU" sz="2400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933" marR="91668" marT="86102" marB="86102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előre egyeztetett időpontban</a:t>
                      </a:r>
                    </a:p>
                  </a:txBody>
                  <a:tcPr marL="111933" marR="91668" marT="86102" marB="86102">
                    <a:lnL w="6350" cap="flat" cmpd="sng" algn="ctr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038748"/>
                  </a:ext>
                </a:extLst>
              </a:tr>
              <a:tr h="1264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Március 27.</a:t>
                      </a:r>
                      <a:endParaRPr lang="hu-HU" sz="24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hu-HU" sz="2400" b="0" cap="none" spc="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933" marR="91668" marT="86102" marB="86102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 iskola a módosító tanulói adatlapot továbbítja a Hivatalnak</a:t>
                      </a:r>
                      <a:endParaRPr lang="hu-HU" sz="2400" b="1" cap="none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933" marR="91668" marT="86102" marB="86102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2400" cap="none" spc="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933" marR="91668" marT="86102" marB="86102">
                    <a:lnL w="6350" cap="flat" cmpd="sng" algn="ctr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252278"/>
                  </a:ext>
                </a:extLst>
              </a:tr>
            </a:tbl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9451030B-6B07-2B98-D9F9-3EBB4BB5A2F6}"/>
              </a:ext>
            </a:extLst>
          </p:cNvPr>
          <p:cNvSpPr txBox="1"/>
          <p:nvPr/>
        </p:nvSpPr>
        <p:spPr>
          <a:xfrm>
            <a:off x="1008016" y="5177611"/>
            <a:ext cx="1017596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r>
              <a:rPr lang="hu-HU" sz="2400" b="1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SORRENDEN lehet módosítani! </a:t>
            </a:r>
            <a:r>
              <a:rPr lang="hu-HU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Új tanulmányterület felvételére csak az érintett középiskola külön engedélyével van lehetőség! </a:t>
            </a:r>
          </a:p>
          <a:p>
            <a:r>
              <a:rPr lang="hu-HU" sz="2400" b="1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Új iskolát nem lehet felvenni és törölni sem lehet!</a:t>
            </a:r>
            <a:endParaRPr lang="hu-H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371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8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accent1"/>
          </a:solidFill>
          <a:ln w="9525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ECBE961-D7CF-2F92-00B9-CFF6B83B1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hu-HU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központi írásbeli vizsgára történő jelentkezéshez kapcsolódó feladatok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3494" y="276008"/>
            <a:ext cx="6463060" cy="630598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08842" y="438912"/>
            <a:ext cx="6132365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1697784-FBF3-B336-45A0-98338CC0A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8842" y="438912"/>
            <a:ext cx="6213044" cy="5980176"/>
          </a:xfrm>
        </p:spPr>
        <p:txBody>
          <a:bodyPr anchor="ctr">
            <a:normAutofit fontScale="4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hu-H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November közepétől az Oktatási Hivatal elérhetővé teszi a központi írásbeli vizsgára való jelentkezési lapot.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u-H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központi írábeli vizsgára jelentkezés módja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ügyfélkapun</a:t>
            </a:r>
            <a:r>
              <a:rPr lang="hu-H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keresztül, vagy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papír alapon </a:t>
            </a:r>
            <a:r>
              <a:rPr lang="hu-H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az űrlapot kiosztjuk a tanulóknak, de az OH oldaláról is letölthető lesz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u-HU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November 26-ig </a:t>
            </a:r>
            <a:r>
              <a:rPr lang="hu-H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bezárólag: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papír alapon kitöltött jelentkezési lapok leadása </a:t>
            </a:r>
            <a:r>
              <a:rPr lang="hu-H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osztályfőnököknek, vagy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ügyfélkapu</a:t>
            </a:r>
            <a:r>
              <a:rPr lang="hu-H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keresztül leadott jelentkezés pdf  </a:t>
            </a:r>
            <a:r>
              <a:rPr lang="hu-H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visszaigazolásának leadása </a:t>
            </a:r>
            <a:r>
              <a:rPr lang="hu-H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osztályfőnöknek</a:t>
            </a:r>
          </a:p>
        </p:txBody>
      </p:sp>
    </p:spTree>
    <p:extLst>
      <p:ext uri="{BB962C8B-B14F-4D97-AF65-F5344CB8AC3E}">
        <p14:creationId xmlns:p14="http://schemas.microsoft.com/office/powerpoint/2010/main" val="926095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45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hu-HU"/>
          </a:p>
        </p:txBody>
      </p:sp>
      <p:sp useBgFill="1">
        <p:nvSpPr>
          <p:cNvPr id="55" name="Rectangle 47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28AB53F-B675-6DB2-C65A-0AB6F72A9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3249" y="1348844"/>
            <a:ext cx="5716338" cy="304270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u-HU" sz="6000" cap="none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GYAKRAN ISMÉTELT KÉRDÉSEK</a:t>
            </a:r>
            <a:endParaRPr lang="en-US" sz="6000" cap="none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2AE79A0-4AF2-B617-A1CF-F3095ECB6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4682062"/>
            <a:ext cx="5355264" cy="95097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endParaRPr lang="en-US"/>
          </a:p>
          <a:p>
            <a:pPr indent="-182880">
              <a:spcAft>
                <a:spcPts val="600"/>
              </a:spcAft>
              <a:buFont typeface="Garamond" pitchFamily="18" charset="0"/>
              <a:buChar char="◦"/>
            </a:pPr>
            <a:endParaRPr lang="en-US"/>
          </a:p>
        </p:txBody>
      </p:sp>
      <p:pic>
        <p:nvPicPr>
          <p:cNvPr id="4" name="Picture 3" descr="Színes Levélminták">
            <a:extLst>
              <a:ext uri="{FF2B5EF4-FFF2-40B4-BE49-F238E27FC236}">
                <a16:creationId xmlns:a16="http://schemas.microsoft.com/office/drawing/2014/main" id="{46B1B459-4E33-A0E6-9998-4A37DDEB1C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18" r="32114" b="-2"/>
          <a:stretch/>
        </p:blipFill>
        <p:spPr>
          <a:xfrm>
            <a:off x="616737" y="621793"/>
            <a:ext cx="4376501" cy="5614416"/>
          </a:xfrm>
          <a:prstGeom prst="rect">
            <a:avLst/>
          </a:prstGeom>
        </p:spPr>
      </p:pic>
      <p:sp>
        <p:nvSpPr>
          <p:cNvPr id="57" name="Rectangle 49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377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43B7E8-B361-4A91-A7A5-07418CFCF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7A74E93-DAA8-4661-8F23-0F48710EA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hu-HU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F212E38-C041-49D9-9236-29FF44B27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9244"/>
            <a:ext cx="5943600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A0E4F43-468E-F79E-991C-1F586EA8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632" y="1559768"/>
            <a:ext cx="5068568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700" cap="all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KÖZÉPFOKÚ  FELVÉTELI ELJÁRÁS </a:t>
            </a:r>
            <a:br>
              <a:rPr lang="en-US" sz="4700" cap="all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700" cap="all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IDŐRENDI ÁTTEKINTÉSE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90391D1-AA86-467F-A77E-0606FCCCD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430F17-C7B1-40FD-89FA-55002B663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3EAAD29-514C-4272-AA97-D2DCEB35B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080894D-F290-4DF4-82A7-905285A7E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A785CDD8-AA81-35A3-D498-3914041451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0018" b="7499"/>
          <a:stretch/>
        </p:blipFill>
        <p:spPr>
          <a:xfrm>
            <a:off x="7555832" y="10"/>
            <a:ext cx="4636163" cy="685799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E2CA06B9-C39E-52D1-E705-C0367991C424}"/>
              </a:ext>
            </a:extLst>
          </p:cNvPr>
          <p:cNvSpPr txBox="1"/>
          <p:nvPr/>
        </p:nvSpPr>
        <p:spPr>
          <a:xfrm>
            <a:off x="-104807" y="6232956"/>
            <a:ext cx="6614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i="0" dirty="0">
                <a:solidFill>
                  <a:srgbClr val="007AC3"/>
                </a:solidFill>
                <a:effectLst/>
                <a:latin typeface="Fira Sans" panose="020B0503050000020004" pitchFamily="34" charset="0"/>
              </a:rPr>
              <a:t>32/2024. (VIII. </a:t>
            </a:r>
            <a:r>
              <a:rPr lang="hu-HU" sz="1600" b="1" dirty="0">
                <a:solidFill>
                  <a:srgbClr val="007AC3"/>
                </a:solidFill>
                <a:latin typeface="Fira Sans" panose="020B0503050000020004" pitchFamily="34" charset="0"/>
              </a:rPr>
              <a:t>8</a:t>
            </a:r>
            <a:r>
              <a:rPr lang="hu-HU" sz="1600" b="1" i="0" dirty="0">
                <a:solidFill>
                  <a:srgbClr val="007AC3"/>
                </a:solidFill>
                <a:effectLst/>
                <a:latin typeface="Fira Sans" panose="020B0503050000020004" pitchFamily="34" charset="0"/>
              </a:rPr>
              <a:t>.) BM rendelet a 2024/2025. tanév rendjéről</a:t>
            </a:r>
            <a:endParaRPr lang="hu-HU" sz="1600" b="0" i="0" dirty="0">
              <a:solidFill>
                <a:srgbClr val="007AC3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FFFA72D-F3EB-9918-D5FC-1D9B2832B2AD}"/>
              </a:ext>
            </a:extLst>
          </p:cNvPr>
          <p:cNvSpPr txBox="1"/>
          <p:nvPr/>
        </p:nvSpPr>
        <p:spPr>
          <a:xfrm>
            <a:off x="294582" y="6549551"/>
            <a:ext cx="4636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i="1" u="sng" dirty="0">
                <a:solidFill>
                  <a:srgbClr val="474747"/>
                </a:solidFill>
                <a:effectLst/>
                <a:latin typeface="Fira Sans" panose="020B0503050000020004" pitchFamily="34" charset="0"/>
              </a:rPr>
              <a:t>2. melléklet a 32/2024. (VIII. 8.) BM rendelethez</a:t>
            </a:r>
            <a:endParaRPr lang="hu-HU" sz="1600" b="1" i="1" dirty="0">
              <a:solidFill>
                <a:srgbClr val="474747"/>
              </a:solidFill>
              <a:effectLst/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670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6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accent1"/>
          </a:solidFill>
          <a:ln w="9525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69F9132-F92D-05A6-2CEA-3F495B0C8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86" y="1185059"/>
            <a:ext cx="3813049" cy="4487882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 ALAPJÁN DÖNT A KÖZÉPISKOLA </a:t>
            </a:r>
            <a:br>
              <a:rPr lang="hu-HU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FELVÉTELI KÉRELMEKRŐL?</a:t>
            </a:r>
            <a:br>
              <a:rPr lang="hu-HU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sz="3100" b="1" dirty="0">
                <a:solidFill>
                  <a:srgbClr val="FFFFFF"/>
                </a:solidFill>
                <a:cs typeface="Times New Roman" panose="02020603050405020304" pitchFamily="18" charset="0"/>
              </a:rPr>
            </a:br>
            <a:endParaRPr lang="hu-HU" sz="2800" dirty="0">
              <a:solidFill>
                <a:srgbClr val="FFFF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3494" y="276008"/>
            <a:ext cx="6463060" cy="630598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08842" y="438912"/>
            <a:ext cx="6132365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4" name="Tartalom helye 2">
            <a:extLst>
              <a:ext uri="{FF2B5EF4-FFF2-40B4-BE49-F238E27FC236}">
                <a16:creationId xmlns:a16="http://schemas.microsoft.com/office/drawing/2014/main" id="{5B8DB910-BE83-1BE8-498F-ECAE76F96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8842" y="616579"/>
            <a:ext cx="6132364" cy="6128317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buNone/>
            </a:pPr>
            <a:endParaRPr lang="hu-HU" sz="5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5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20/2012. (VIII. 31.) EMMI rendelet 27. § (2) bekezdése alapján</a:t>
            </a:r>
            <a:endParaRPr lang="hu-H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középfokú iskola a felvételi kérelmekről: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tanulmányi eredmények </a:t>
            </a:r>
            <a:r>
              <a:rPr lang="hu-H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alapján, vagy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tanulmányi eredmények és a központi írásbeli vizsga eredményei </a:t>
            </a:r>
            <a:r>
              <a:rPr lang="hu-H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alapján, vagy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tanulmányi eredmények, a központi írásbeli vizsga és a szóbeli vizsga eredményei </a:t>
            </a:r>
            <a:r>
              <a:rPr lang="hu-H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alapján dönthet</a:t>
            </a:r>
          </a:p>
          <a:p>
            <a:pPr marL="0" indent="0">
              <a:buNone/>
            </a:pPr>
            <a:r>
              <a:rPr lang="hu-HU" sz="6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20/2012. (VIII. 31.) EMMI rendelet 27. § (4)</a:t>
            </a:r>
            <a:r>
              <a:rPr kumimoji="0" lang="hu-HU" altLang="hu-HU" sz="6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bekezdése alapján</a:t>
            </a:r>
          </a:p>
          <a:p>
            <a:pPr marL="0" indent="0">
              <a:buNone/>
            </a:pPr>
            <a:r>
              <a:rPr kumimoji="0" lang="hu-HU" altLang="hu-HU" sz="7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 a középfokú iskola nemzetiségi nevelés-oktatást </a:t>
            </a:r>
            <a:r>
              <a:rPr kumimoji="0" lang="hu-HU" altLang="hu-HU" sz="7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folytat… a központi írásbeli vizsga magyar nyelvi feladatlapjai helyett </a:t>
            </a:r>
            <a:r>
              <a:rPr kumimoji="0" lang="hu-HU" altLang="hu-HU" sz="7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helyben készített nemzetiségi nyelvű szövegértési feladatsort használhat</a:t>
            </a:r>
            <a:r>
              <a:rPr kumimoji="0" lang="hu-HU" altLang="hu-HU" sz="7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hu-HU" sz="65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0" lang="hu-HU" altLang="hu-HU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kumimoji="0" lang="hu-HU" altLang="hu-H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hu-HU" sz="20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DC9AB7C-1A41-CAEF-7551-9F0D2D92D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B05B6D8-E6C0-D74C-8223-4D629BCF3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C684436-BFC0-65B9-CFDE-95DBEC2F5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490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6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accent1"/>
          </a:solidFill>
          <a:ln w="9525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69F9132-F92D-05A6-2CEA-3F495B0C8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hu-HU" sz="31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 ÉRTÜNK HOZOTT PONTOK ALATT?</a:t>
            </a:r>
            <a:endParaRPr lang="hu-HU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3494" y="276008"/>
            <a:ext cx="6463060" cy="630598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08842" y="438912"/>
            <a:ext cx="6132365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4" name="Tartalom helye 2">
            <a:extLst>
              <a:ext uri="{FF2B5EF4-FFF2-40B4-BE49-F238E27FC236}">
                <a16:creationId xmlns:a16="http://schemas.microsoft.com/office/drawing/2014/main" id="{5B8DB910-BE83-1BE8-498F-ECAE76F96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517" y="675910"/>
            <a:ext cx="6132364" cy="5987534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buNone/>
            </a:pPr>
            <a:r>
              <a:rPr lang="hu-H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20/2012. (VIII. 31.) EMMI rendelet 27. § (3) bekezdése alapján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altLang="hu-HU" sz="10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hu-HU" altLang="hu-HU" sz="10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anulmányi eredmények </a:t>
            </a:r>
            <a:r>
              <a:rPr kumimoji="0" lang="hu-HU" altLang="hu-HU" sz="10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alatt </a:t>
            </a:r>
            <a:r>
              <a:rPr kumimoji="0" lang="hu-HU" altLang="hu-HU" sz="10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kizárólag </a:t>
            </a:r>
            <a:r>
              <a:rPr lang="hu-HU" sz="10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középfokú iskolába felvételiző tanuló </a:t>
            </a:r>
            <a:r>
              <a:rPr lang="hu-HU" sz="10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általános iskolai tanulmányait igazoló, az elektronikus nyilvántartásban rögzített osztályzatait, minősítéseit</a:t>
            </a:r>
            <a:r>
              <a:rPr lang="hu-HU" sz="10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kell érteni.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0" lang="hu-HU" altLang="hu-HU" sz="10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tanulmányi eredményekbe </a:t>
            </a:r>
            <a:r>
              <a:rPr kumimoji="0" lang="hu-HU" altLang="hu-HU" sz="10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magatartás és szorgalom értékelése, minősítése nem</a:t>
            </a:r>
            <a:r>
              <a:rPr kumimoji="0" lang="hu-HU" altLang="hu-HU" sz="10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számítható be.</a:t>
            </a:r>
          </a:p>
          <a:p>
            <a:pPr marL="0" indent="0" algn="ctr">
              <a:buNone/>
            </a:pPr>
            <a:r>
              <a:rPr kumimoji="0" lang="hu-HU" altLang="hu-HU" sz="10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Hozott pontok = </a:t>
            </a:r>
            <a:r>
              <a:rPr lang="hu-HU" altLang="hu-HU" sz="10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Tanulmányi eredmények</a:t>
            </a:r>
            <a:endParaRPr kumimoji="0" lang="hu-HU" altLang="hu-HU" sz="10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0" lang="hu-HU" altLang="hu-HU" sz="6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hu-HU" sz="20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DC9AB7C-1A41-CAEF-7551-9F0D2D92D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B05B6D8-E6C0-D74C-8223-4D629BCF3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C684436-BFC0-65B9-CFDE-95DBEC2F5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219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69F9132-F92D-05A6-2CEA-3F495B0C8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" y="526455"/>
            <a:ext cx="11587877" cy="614284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HOGYAN SZÁMÍTJÁK KI A HOZOTT PONTOKAT? </a:t>
            </a:r>
            <a:endParaRPr lang="hu-HU" sz="3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artalom helye 2">
            <a:extLst>
              <a:ext uri="{FF2B5EF4-FFF2-40B4-BE49-F238E27FC236}">
                <a16:creationId xmlns:a16="http://schemas.microsoft.com/office/drawing/2014/main" id="{5B8DB910-BE83-1BE8-498F-ECAE76F96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" y="1323470"/>
            <a:ext cx="11587877" cy="5165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Kizárólag a </a:t>
            </a:r>
            <a:r>
              <a:rPr lang="hu-H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bizonyítványban szereplő eredményeket</a:t>
            </a:r>
            <a:r>
              <a:rPr lang="hu-H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lehet figyelembe venni. (lsd. Tanulmányi eredmények)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hozott pontok megállapításakor a tanulmányi eredmények esetében </a:t>
            </a:r>
            <a:r>
              <a:rPr lang="hu-H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középiskola maga döntheti el, hogy mely tantárgyak osztályzatait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veszi figyelembe,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 azokból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 megszabott jogi keretek között – </a:t>
            </a:r>
            <a:r>
              <a:rPr lang="hu-H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hogyan képez pontszámot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saját felvételi eljárásában, azonban </a:t>
            </a:r>
            <a:r>
              <a:rPr lang="hu-H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felvételi tájékoztatójában minden a fentiekre vonatkozó tájékoztatást köteles nyilvánosságra hozni.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tanulmányi eredményekbe tehát </a:t>
            </a:r>
            <a:r>
              <a:rPr lang="hu-H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 számítható be nyelvvizsga, tanulmányi verseny, sportverseny …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magatartás, szorgalom eredmény szintén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számítható be.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szóbelire érdemes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elvinni - </a:t>
            </a:r>
            <a:r>
              <a:rPr lang="hu-H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portfólió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bemutatkozás</a:t>
            </a:r>
          </a:p>
          <a:p>
            <a:pPr marL="0" indent="0">
              <a:buNone/>
            </a:pPr>
            <a:endParaRPr lang="hu-HU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cs typeface="Times New Roman" panose="02020603050405020304" pitchFamily="18" charset="0"/>
            </a:endParaRPr>
          </a:p>
          <a:p>
            <a:endParaRPr lang="hu-H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0" lang="hu-HU" altLang="hu-HU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indent="0">
              <a:buNone/>
            </a:pPr>
            <a:endParaRPr kumimoji="0" lang="hu-HU" altLang="hu-HU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indent="0">
              <a:buNone/>
            </a:pPr>
            <a:endParaRPr kumimoji="0" lang="hu-HU" altLang="hu-HU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DC9AB7C-1A41-CAEF-7551-9F0D2D92D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B05B6D8-E6C0-D74C-8223-4D629BCF3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C684436-BFC0-65B9-CFDE-95DBEC2F5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0211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69F9132-F92D-05A6-2CEA-3F495B0C8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840" y="552634"/>
            <a:ext cx="11054607" cy="614284"/>
          </a:xfrm>
        </p:spPr>
        <p:txBody>
          <a:bodyPr>
            <a:normAutofit/>
          </a:bodyPr>
          <a:lstStyle/>
          <a:p>
            <a:r>
              <a:rPr lang="hu-HU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MIRE ÉPÜL A SZÓBELI VIZSGA?</a:t>
            </a:r>
          </a:p>
        </p:txBody>
      </p:sp>
      <p:sp>
        <p:nvSpPr>
          <p:cNvPr id="54" name="Tartalom helye 2">
            <a:extLst>
              <a:ext uri="{FF2B5EF4-FFF2-40B4-BE49-F238E27FC236}">
                <a16:creationId xmlns:a16="http://schemas.microsoft.com/office/drawing/2014/main" id="{5B8DB910-BE83-1BE8-498F-ECAE76F96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840" y="1198977"/>
            <a:ext cx="10949049" cy="51063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20/2012. (VIII. 31.) EMMI rendelet 39. § (1)</a:t>
            </a:r>
            <a:r>
              <a:rPr kumimoji="0" lang="hu-HU" altLang="hu-H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bekezdése alapján</a:t>
            </a:r>
          </a:p>
          <a:p>
            <a:pPr marL="0" indent="0">
              <a:buNone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 a gimnázium, szakgimnázium szóbeli vizsgát szervez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vizsga kérdései </a:t>
            </a: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kumimoji="0" lang="hu-HU" altLang="hu-HU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</a:t>
            </a: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általános iskolai követelményrendszerére </a:t>
            </a:r>
            <a:r>
              <a:rPr kumimoji="0" lang="hu-HU" altLang="hu-HU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gimnázium, szakgimnázium pedagógiai programjában meghatározott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kumimoji="0" lang="hu-HU" altLang="hu-HU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felvételi</a:t>
            </a: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tájékoztatóban nyilvánosságra hozott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követelményekre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épülnek.</a:t>
            </a:r>
          </a:p>
          <a:p>
            <a:endParaRPr lang="hu-H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0" lang="hu-HU" altLang="hu-HU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indent="0">
              <a:buNone/>
            </a:pPr>
            <a:endParaRPr kumimoji="0" lang="hu-HU" altLang="hu-HU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indent="0">
              <a:buNone/>
            </a:pPr>
            <a:endParaRPr kumimoji="0" lang="hu-HU" altLang="hu-HU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DC9AB7C-1A41-CAEF-7551-9F0D2D92D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B05B6D8-E6C0-D74C-8223-4D629BCF3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C684436-BFC0-65B9-CFDE-95DBEC2F5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978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6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accent1"/>
          </a:solidFill>
          <a:ln w="9525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69F9132-F92D-05A6-2CEA-3F495B0C8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MILYEN SZABÁLYOK ALAPJÁN LEHET A HOZOTT PONTOK, AZ ÍRÁSBELI ÉS SZÓBELI PONTOK ARÁNYAIT MEGHATÁROZNI?</a:t>
            </a:r>
            <a:endParaRPr lang="hu-H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3494" y="276008"/>
            <a:ext cx="6463060" cy="630598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08842" y="438912"/>
            <a:ext cx="6132365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4" name="Tartalom helye 2">
            <a:extLst>
              <a:ext uri="{FF2B5EF4-FFF2-40B4-BE49-F238E27FC236}">
                <a16:creationId xmlns:a16="http://schemas.microsoft.com/office/drawing/2014/main" id="{5B8DB910-BE83-1BE8-498F-ECAE76F96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4190" y="276008"/>
            <a:ext cx="6132364" cy="6900563"/>
          </a:xfrm>
        </p:spPr>
        <p:txBody>
          <a:bodyPr anchor="ctr">
            <a:normAutofit fontScale="32500" lnSpcReduction="20000"/>
          </a:bodyPr>
          <a:lstStyle/>
          <a:p>
            <a:pPr marL="0" indent="0">
              <a:buNone/>
            </a:pPr>
            <a:endParaRPr lang="hu-HU" sz="55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55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20/2012. (VIII. 31.) EMMI rendelet 36. § (3) bekezdése alapján</a:t>
            </a:r>
          </a:p>
          <a:p>
            <a:pPr marL="0" indent="0">
              <a:buNone/>
            </a:pPr>
            <a:r>
              <a:rPr kumimoji="0" lang="hu-HU" altLang="hu-HU" sz="7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központi </a:t>
            </a:r>
            <a:r>
              <a:rPr kumimoji="0" lang="hu-HU" altLang="hu-HU" sz="7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írásbeli vizsgán elérhető maximális pontszám</a:t>
            </a:r>
            <a:r>
              <a:rPr kumimoji="0" lang="hu-HU" altLang="hu-HU" sz="7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7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kumimoji="0" lang="hu-HU" altLang="hu-HU" sz="7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felvételi </a:t>
            </a:r>
            <a:r>
              <a:rPr kumimoji="0" lang="hu-HU" altLang="hu-HU" sz="7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eljárás eredményének megállapításakor </a:t>
            </a:r>
            <a:r>
              <a:rPr kumimoji="0" lang="hu-HU" altLang="hu-HU" sz="7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kumimoji="0" lang="hu-HU" altLang="hu-HU" sz="7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felvételi </a:t>
            </a:r>
            <a:r>
              <a:rPr kumimoji="0" lang="hu-HU" altLang="hu-HU" sz="7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eljárás egészében megszerezhető</a:t>
            </a:r>
            <a:r>
              <a:rPr kumimoji="0" lang="hu-HU" altLang="hu-HU" sz="7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összesített eredmény, </a:t>
            </a:r>
            <a:r>
              <a:rPr kumimoji="0" lang="hu-HU" altLang="hu-HU" sz="74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összpontszám</a:t>
            </a:r>
            <a:r>
              <a:rPr kumimoji="0" lang="hu-HU" altLang="hu-HU" sz="7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ötven százalékánál nem lehet kevesebb </a:t>
            </a:r>
            <a:r>
              <a:rPr kumimoji="0" lang="hu-HU" altLang="hu-HU" sz="7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(min. 50%).</a:t>
            </a:r>
            <a:endParaRPr lang="hu-HU" sz="7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20/2012. (VIII. 31.) EMMI rendelet 39. § (3)</a:t>
            </a:r>
            <a:r>
              <a:rPr kumimoji="0" lang="hu-HU" altLang="hu-HU" sz="7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bekezdése alapján</a:t>
            </a:r>
          </a:p>
          <a:p>
            <a:pPr marL="0" indent="0">
              <a:buNone/>
            </a:pPr>
            <a:r>
              <a:rPr kumimoji="0" lang="hu-HU" altLang="hu-HU" sz="7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kumimoji="0" lang="hu-HU" altLang="hu-HU" sz="7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szóbeli vizsgán elérhető eredmény </a:t>
            </a:r>
            <a:r>
              <a:rPr kumimoji="0" lang="hu-HU" altLang="hu-HU" sz="7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kumimoji="0" lang="hu-HU" altLang="hu-HU" sz="7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felvételi </a:t>
            </a:r>
            <a:r>
              <a:rPr kumimoji="0" lang="hu-HU" altLang="hu-HU" sz="7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eljárás eredményének megállapításakor </a:t>
            </a:r>
            <a:r>
              <a:rPr kumimoji="0" lang="hu-HU" altLang="hu-HU" sz="7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felvételi </a:t>
            </a:r>
            <a:r>
              <a:rPr kumimoji="0" lang="hu-HU" altLang="hu-HU" sz="7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eljárás egészében megszerezhető </a:t>
            </a:r>
            <a:r>
              <a:rPr kumimoji="0" lang="hu-HU" altLang="hu-HU" sz="74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összpontszám</a:t>
            </a:r>
            <a:r>
              <a:rPr kumimoji="0" lang="hu-HU" altLang="hu-HU" sz="7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huszonöt százalékánál nem lehet több </a:t>
            </a:r>
            <a:r>
              <a:rPr kumimoji="0" lang="hu-HU" altLang="hu-HU" sz="7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(max. 25%).</a:t>
            </a:r>
          </a:p>
          <a:p>
            <a:pPr marL="0" indent="0">
              <a:buNone/>
            </a:pPr>
            <a:endParaRPr kumimoji="0" lang="hu-HU" altLang="hu-HU" sz="7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kumimoji="0" lang="hu-HU" altLang="hu-HU" sz="6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kumimoji="0" lang="hu-HU" altLang="hu-HU" sz="6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hu-HU" sz="20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DC9AB7C-1A41-CAEF-7551-9F0D2D92D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B05B6D8-E6C0-D74C-8223-4D629BCF3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C684436-BFC0-65B9-CFDE-95DBEC2F5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57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54737801-B9D6-4A08-BD77-23010A802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5FABD39-C757-461E-A681-DC2736484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572613"/>
            <a:ext cx="11281609" cy="2396079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DF424F5-8D5C-46C0-A1B0-AF34E0350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737380"/>
            <a:ext cx="10954512" cy="2066544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69F9132-F92D-05A6-2CEA-3F495B0C8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8909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Kinek kell aláírnia a tanulói adatlapot és a jelentkezési </a:t>
            </a:r>
            <a:r>
              <a:rPr lang="hu-HU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lapo</a:t>
            </a:r>
            <a:r>
              <a:rPr lang="hu-H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(ka)t?</a:t>
            </a:r>
            <a:endParaRPr lang="hu-HU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artalom helye 2">
            <a:extLst>
              <a:ext uri="{FF2B5EF4-FFF2-40B4-BE49-F238E27FC236}">
                <a16:creationId xmlns:a16="http://schemas.microsoft.com/office/drawing/2014/main" id="{5B8DB910-BE83-1BE8-498F-ECAE76F96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191" y="3155634"/>
            <a:ext cx="11281608" cy="3261208"/>
          </a:xfrm>
        </p:spPr>
        <p:txBody>
          <a:bodyPr anchor="t">
            <a:normAutofit fontScale="85000" lnSpcReduction="20000"/>
          </a:bodyPr>
          <a:lstStyle/>
          <a:p>
            <a:pPr marL="0" indent="0" algn="ctr">
              <a:buNone/>
            </a:pPr>
            <a:r>
              <a:rPr lang="hu-H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kiskorú felvételi lapjait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hu-H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 a két szülő</a:t>
            </a:r>
            <a:r>
              <a:rPr lang="hu-H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hu-H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 kiskorú </a:t>
            </a:r>
            <a:r>
              <a:rPr lang="hu-H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gyámság alatt áll</a:t>
            </a:r>
            <a:r>
              <a:rPr lang="hu-H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gyám</a:t>
            </a:r>
            <a:r>
              <a:rPr lang="hu-H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továbbá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hu-H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 jelentkező </a:t>
            </a:r>
            <a:r>
              <a:rPr lang="hu-H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tizennegyedik életévét betöltötte és nem cselekvőképtelen, a jelentkező</a:t>
            </a:r>
          </a:p>
          <a:p>
            <a:pPr marL="0" indent="0" algn="ctr">
              <a:buNone/>
            </a:pPr>
            <a:r>
              <a:rPr lang="hu-H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írja alá. </a:t>
            </a:r>
          </a:p>
          <a:p>
            <a:pPr lvl="0"/>
            <a:endParaRPr lang="hu-HU" sz="2000" dirty="0"/>
          </a:p>
          <a:p>
            <a:pPr marL="0" indent="0">
              <a:buNone/>
            </a:pPr>
            <a:endParaRPr lang="hu-HU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0" lang="hu-HU" altLang="hu-HU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indent="0">
              <a:buNone/>
            </a:pPr>
            <a:endParaRPr kumimoji="0" lang="hu-HU" altLang="hu-HU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indent="0">
              <a:buNone/>
            </a:pPr>
            <a:endParaRPr kumimoji="0" lang="hu-HU" altLang="hu-HU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endParaRPr lang="hu-HU" sz="20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DC9AB7C-1A41-CAEF-7551-9F0D2D92D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B05B6D8-E6C0-D74C-8223-4D629BCF3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C684436-BFC0-65B9-CFDE-95DBEC2F5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3653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69F9132-F92D-05A6-2CEA-3F495B0C8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74" y="248823"/>
            <a:ext cx="11077594" cy="1162882"/>
          </a:xfrm>
        </p:spPr>
        <p:txBody>
          <a:bodyPr>
            <a:normAutofit/>
          </a:bodyPr>
          <a:lstStyle/>
          <a:p>
            <a:r>
              <a:rPr lang="hu-H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 TARTALMAZ A JELENTKEZŐK FELVÉTELI JEGYZÉKE? </a:t>
            </a:r>
            <a:endParaRPr lang="hu-H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artalom helye 2">
            <a:extLst>
              <a:ext uri="{FF2B5EF4-FFF2-40B4-BE49-F238E27FC236}">
                <a16:creationId xmlns:a16="http://schemas.microsoft.com/office/drawing/2014/main" id="{5B8DB910-BE83-1BE8-498F-ECAE76F96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802" y="1363542"/>
            <a:ext cx="11077594" cy="5229581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hu-H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20/2012. (VIII. 31.) EMMI rendelet 40. § (1)</a:t>
            </a:r>
            <a:r>
              <a:rPr kumimoji="0" lang="hu-HU" altLang="hu-HU" sz="6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bekezdése alapján                                                                                                                  </a:t>
            </a:r>
            <a:endParaRPr lang="hu-HU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középfokú iskola a felvételi vizsgák befejezése után</a:t>
            </a:r>
            <a:r>
              <a:rPr lang="hu-H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legkésőbb a tanév rendjéről szóló miniszteri rendeletben meghatározott időpontig  </a:t>
            </a:r>
            <a:r>
              <a:rPr lang="hu-HU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honlapján nyilvánosságra hozza a jelentkezők felvételi jegyzékét</a:t>
            </a:r>
            <a:r>
              <a:rPr lang="hu-H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0" lang="hu-HU" altLang="hu-HU" sz="8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nyilvánosságra hozott </a:t>
            </a:r>
            <a:r>
              <a:rPr kumimoji="0" lang="hu-HU" altLang="hu-HU" sz="8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jegyzékben a jelentkező az oktatási azonosító számával szerepel,</a:t>
            </a:r>
            <a:r>
              <a:rPr kumimoji="0" lang="hu-HU" altLang="hu-HU" sz="8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egyéb személyes adatai nélkül.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0" lang="hu-HU" altLang="hu-HU" sz="8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 a jelentkező a jelentkezési lapján kérte, hogy </a:t>
            </a:r>
            <a:r>
              <a:rPr kumimoji="0" lang="hu-HU" altLang="hu-HU" sz="8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felvételi jegyzékben </a:t>
            </a:r>
            <a:r>
              <a:rPr kumimoji="0" lang="hu-HU" altLang="hu-HU" sz="8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egyéni adat, jelige alkalmazásával</a:t>
            </a:r>
            <a:r>
              <a:rPr kumimoji="0" lang="hu-HU" altLang="hu-HU" sz="8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szerepeltessék</a:t>
            </a:r>
            <a:r>
              <a:rPr kumimoji="0" lang="hu-HU" altLang="hu-HU" sz="8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hu-HU" altLang="hu-HU" sz="8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akkor a középfokú iskola </a:t>
            </a:r>
            <a:r>
              <a:rPr kumimoji="0" lang="hu-HU" altLang="hu-HU" sz="8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az oktatási azonosító szám helyett a jelentkező egyéni adatát, jeligéjét </a:t>
            </a:r>
            <a:r>
              <a:rPr kumimoji="0" lang="hu-HU" altLang="hu-HU" sz="8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tünteti fel.</a:t>
            </a:r>
          </a:p>
          <a:p>
            <a:endParaRPr lang="hu-HU" sz="50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lvl="0"/>
            <a:endParaRPr lang="hu-HU" sz="6600" dirty="0"/>
          </a:p>
          <a:p>
            <a:pPr marL="0" indent="0">
              <a:buNone/>
            </a:pPr>
            <a:endParaRPr lang="hu-HU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0" lang="hu-HU" altLang="hu-HU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indent="0">
              <a:buNone/>
            </a:pPr>
            <a:endParaRPr kumimoji="0" lang="hu-HU" altLang="hu-HU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indent="0">
              <a:buNone/>
            </a:pPr>
            <a:endParaRPr kumimoji="0" lang="hu-HU" altLang="hu-HU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DC9AB7C-1A41-CAEF-7551-9F0D2D92D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B05B6D8-E6C0-D74C-8223-4D629BCF3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C684436-BFC0-65B9-CFDE-95DBEC2F5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2283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54" name="Tartalom helye 2">
            <a:extLst>
              <a:ext uri="{FF2B5EF4-FFF2-40B4-BE49-F238E27FC236}">
                <a16:creationId xmlns:a16="http://schemas.microsoft.com/office/drawing/2014/main" id="{5B8DB910-BE83-1BE8-498F-ECAE76F96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37" y="632134"/>
            <a:ext cx="10782794" cy="559373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20/2012. (VIII. 31.) EMMI rendelet 40. § (2)</a:t>
            </a:r>
            <a:r>
              <a:rPr kumimoji="0" lang="hu-HU" altLang="hu-H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bekezdése alapján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0" lang="hu-HU" altLang="hu-HU" sz="5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kumimoji="0" lang="hu-HU" altLang="hu-HU" sz="5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felvételi jegyzéket tanulmányi területenként </a:t>
            </a:r>
            <a:r>
              <a:rPr kumimoji="0" lang="hu-HU" altLang="hu-HU" sz="5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kell elkészíteni, valamennyi, az adott tanulmányi területre jelentkező feltüntetésével.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0" lang="hu-HU" altLang="hu-HU" sz="5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kumimoji="0" lang="hu-HU" altLang="hu-HU" sz="5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jegyzék</a:t>
            </a:r>
            <a:r>
              <a:rPr kumimoji="0" lang="hu-HU" altLang="hu-HU" sz="5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jelentkező (1) bekezdésben meghatározott </a:t>
            </a:r>
            <a:r>
              <a:rPr kumimoji="0" lang="hu-HU" altLang="hu-HU" sz="5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azonosító adata mellett tartalmazza </a:t>
            </a:r>
            <a:r>
              <a:rPr kumimoji="0" lang="hu-HU" altLang="hu-HU" sz="5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jelentkezőnek a felvételi eljárásban elért </a:t>
            </a:r>
            <a:r>
              <a:rPr kumimoji="0" lang="hu-HU" altLang="hu-HU" sz="5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összesített eredményét</a:t>
            </a:r>
            <a:r>
              <a:rPr kumimoji="0" lang="hu-HU" altLang="hu-HU" sz="5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5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és az iskola által meghatározott rangsorban elfoglalt helyét.</a:t>
            </a:r>
          </a:p>
          <a:p>
            <a:pPr marL="0" indent="0">
              <a:buNone/>
            </a:pPr>
            <a:endParaRPr lang="hu-HU" sz="80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0" lang="hu-HU" altLang="hu-HU" sz="8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endParaRPr lang="hu-HU" sz="50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lvl="0"/>
            <a:endParaRPr lang="hu-HU" sz="6600" dirty="0"/>
          </a:p>
          <a:p>
            <a:pPr marL="0" indent="0">
              <a:buNone/>
            </a:pPr>
            <a:endParaRPr lang="hu-HU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0" lang="hu-HU" altLang="hu-HU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indent="0">
              <a:buNone/>
            </a:pPr>
            <a:endParaRPr kumimoji="0" lang="hu-HU" altLang="hu-HU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indent="0">
              <a:buNone/>
            </a:pPr>
            <a:endParaRPr kumimoji="0" lang="hu-HU" altLang="hu-HU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DC9AB7C-1A41-CAEF-7551-9F0D2D92D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B05B6D8-E6C0-D74C-8223-4D629BCF3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C684436-BFC0-65B9-CFDE-95DBEC2F5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040310E3-1160-4B24-ECD6-84534E40DD07}"/>
              </a:ext>
            </a:extLst>
          </p:cNvPr>
          <p:cNvSpPr txBox="1"/>
          <p:nvPr/>
        </p:nvSpPr>
        <p:spPr>
          <a:xfrm>
            <a:off x="2422566" y="5486199"/>
            <a:ext cx="9374390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középiskola nem tudja, hogy a gyerek hányadiknak írta be az adott iskolát, erről nem is kérdezheti a gyereket.</a:t>
            </a:r>
          </a:p>
        </p:txBody>
      </p:sp>
    </p:spTree>
    <p:extLst>
      <p:ext uri="{BB962C8B-B14F-4D97-AF65-F5344CB8AC3E}">
        <p14:creationId xmlns:p14="http://schemas.microsoft.com/office/powerpoint/2010/main" val="37167779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69F9132-F92D-05A6-2CEA-3F495B0C8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3" y="185576"/>
            <a:ext cx="10623336" cy="828039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HOGYAN ALAKUL KI A VÉGEREDMÉNY?</a:t>
            </a:r>
            <a:endParaRPr lang="hu-H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3" name="Tartalom helye 2">
            <a:extLst>
              <a:ext uri="{FF2B5EF4-FFF2-40B4-BE49-F238E27FC236}">
                <a16:creationId xmlns:a16="http://schemas.microsoft.com/office/drawing/2014/main" id="{5DE2B723-CCD5-F678-F1F4-7D3D35862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533909"/>
              </p:ext>
            </p:extLst>
          </p:nvPr>
        </p:nvGraphicFramePr>
        <p:xfrm>
          <a:off x="344383" y="1054704"/>
          <a:ext cx="11495316" cy="5286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8DC9AB7C-1A41-CAEF-7551-9F0D2D92D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B05B6D8-E6C0-D74C-8223-4D629BCF3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C684436-BFC0-65B9-CFDE-95DBEC2F5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Nyíl: lefelé mutató 2">
            <a:extLst>
              <a:ext uri="{FF2B5EF4-FFF2-40B4-BE49-F238E27FC236}">
                <a16:creationId xmlns:a16="http://schemas.microsoft.com/office/drawing/2014/main" id="{E517359C-80E8-C319-BEA9-FDA828FF43C0}"/>
              </a:ext>
            </a:extLst>
          </p:cNvPr>
          <p:cNvSpPr/>
          <p:nvPr/>
        </p:nvSpPr>
        <p:spPr>
          <a:xfrm>
            <a:off x="10117777" y="5355771"/>
            <a:ext cx="1162891" cy="1212317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19871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hu-HU"/>
          </a:p>
        </p:txBody>
      </p:sp>
      <p:graphicFrame>
        <p:nvGraphicFramePr>
          <p:cNvPr id="73" name="Tartalom helye 2">
            <a:extLst>
              <a:ext uri="{FF2B5EF4-FFF2-40B4-BE49-F238E27FC236}">
                <a16:creationId xmlns:a16="http://schemas.microsoft.com/office/drawing/2014/main" id="{5DE2B723-CCD5-F678-F1F4-7D3D35862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155389"/>
              </p:ext>
            </p:extLst>
          </p:nvPr>
        </p:nvGraphicFramePr>
        <p:xfrm>
          <a:off x="323958" y="774285"/>
          <a:ext cx="11495316" cy="5473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8DC9AB7C-1A41-CAEF-7551-9F0D2D92D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B05B6D8-E6C0-D74C-8223-4D629BCF3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C684436-BFC0-65B9-CFDE-95DBEC2F5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Nyíl: lefelé mutató 7">
            <a:extLst>
              <a:ext uri="{FF2B5EF4-FFF2-40B4-BE49-F238E27FC236}">
                <a16:creationId xmlns:a16="http://schemas.microsoft.com/office/drawing/2014/main" id="{36FDF340-5CD7-E6F8-E000-03B50771FCC2}"/>
              </a:ext>
            </a:extLst>
          </p:cNvPr>
          <p:cNvSpPr/>
          <p:nvPr/>
        </p:nvSpPr>
        <p:spPr>
          <a:xfrm>
            <a:off x="10165278" y="285695"/>
            <a:ext cx="834973" cy="750516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9287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Rectangle 49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8" name="Rectangle 499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520" name="Rectangle 501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22" name="Rectangle 503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grpSp>
        <p:nvGrpSpPr>
          <p:cNvPr id="524" name="Group 50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507" name="Straight Connector 506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6" name="Rectangle 510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7" name="Rectangle 512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Rectangle 514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9" name="Rectangle 516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009207E-882D-2387-3836-C8D4B19D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559768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000" cap="all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Szülői értekezletek időpontjai, tájékoztatók</a:t>
            </a:r>
          </a:p>
        </p:txBody>
      </p:sp>
      <p:sp>
        <p:nvSpPr>
          <p:cNvPr id="530" name="Rectangle 518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cxnSp>
        <p:nvCxnSpPr>
          <p:cNvPr id="521" name="Straight Connector 520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Straight Connector 522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Connector 524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zövegdoboz 2">
            <a:extLst>
              <a:ext uri="{FF2B5EF4-FFF2-40B4-BE49-F238E27FC236}">
                <a16:creationId xmlns:a16="http://schemas.microsoft.com/office/drawing/2014/main" id="{CE6AB1BA-47C0-FA16-1FA5-9ED235358A1E}"/>
              </a:ext>
            </a:extLst>
          </p:cNvPr>
          <p:cNvSpPr txBox="1"/>
          <p:nvPr/>
        </p:nvSpPr>
        <p:spPr>
          <a:xfrm>
            <a:off x="7957225" y="4708186"/>
            <a:ext cx="2978282" cy="992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1400" spc="80" dirty="0">
              <a:solidFill>
                <a:schemeClr val="bg1"/>
              </a:solidFill>
            </a:endParaRPr>
          </a:p>
        </p:txBody>
      </p:sp>
      <p:graphicFrame>
        <p:nvGraphicFramePr>
          <p:cNvPr id="4" name="Táblázat 4">
            <a:extLst>
              <a:ext uri="{FF2B5EF4-FFF2-40B4-BE49-F238E27FC236}">
                <a16:creationId xmlns:a16="http://schemas.microsoft.com/office/drawing/2014/main" id="{04B22B89-5D3D-DF10-5D82-182EDB3073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581400"/>
              </p:ext>
            </p:extLst>
          </p:nvPr>
        </p:nvGraphicFramePr>
        <p:xfrm>
          <a:off x="643192" y="708884"/>
          <a:ext cx="6909387" cy="5432342"/>
        </p:xfrm>
        <a:graphic>
          <a:graphicData uri="http://schemas.openxmlformats.org/drawingml/2006/table">
            <a:tbl>
              <a:tblPr firstRow="1" bandRow="1">
                <a:noFill/>
                <a:tableStyleId>{9D7B26C5-4107-4FEC-AEDC-1716B250A1EF}</a:tableStyleId>
              </a:tblPr>
              <a:tblGrid>
                <a:gridCol w="2679128">
                  <a:extLst>
                    <a:ext uri="{9D8B030D-6E8A-4147-A177-3AD203B41FA5}">
                      <a16:colId xmlns:a16="http://schemas.microsoft.com/office/drawing/2014/main" val="3848201626"/>
                    </a:ext>
                  </a:extLst>
                </a:gridCol>
                <a:gridCol w="1902321">
                  <a:extLst>
                    <a:ext uri="{9D8B030D-6E8A-4147-A177-3AD203B41FA5}">
                      <a16:colId xmlns:a16="http://schemas.microsoft.com/office/drawing/2014/main" val="2518321746"/>
                    </a:ext>
                  </a:extLst>
                </a:gridCol>
                <a:gridCol w="2327938">
                  <a:extLst>
                    <a:ext uri="{9D8B030D-6E8A-4147-A177-3AD203B41FA5}">
                      <a16:colId xmlns:a16="http://schemas.microsoft.com/office/drawing/2014/main" val="3717714309"/>
                    </a:ext>
                  </a:extLst>
                </a:gridCol>
              </a:tblGrid>
              <a:tr h="762666">
                <a:tc>
                  <a:txBody>
                    <a:bodyPr/>
                    <a:lstStyle/>
                    <a:p>
                      <a:endParaRPr lang="hu-HU" sz="2700" b="1" cap="all" spc="6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0926" marR="110926" marT="151301" marB="15130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2700" b="1" cap="all" spc="6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0926" marR="110926" marT="151301" marB="15130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2700" b="1" cap="all" spc="6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Téma</a:t>
                      </a:r>
                    </a:p>
                  </a:txBody>
                  <a:tcPr marL="110926" marR="110926" marT="151301" marB="15130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455123"/>
                  </a:ext>
                </a:extLst>
              </a:tr>
              <a:tr h="1277732">
                <a:tc>
                  <a:txBody>
                    <a:bodyPr/>
                    <a:lstStyle/>
                    <a:p>
                      <a:r>
                        <a:rPr lang="hu-HU" sz="2700" b="0" cap="none" spc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2024. október 17. </a:t>
                      </a:r>
                    </a:p>
                  </a:txBody>
                  <a:tcPr marL="110926" marR="110926" marT="248126" marB="15130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700" b="0" cap="none" spc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szülői értekezlet</a:t>
                      </a:r>
                    </a:p>
                  </a:txBody>
                  <a:tcPr marL="110926" marR="110926" marT="248126" marB="15130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700" b="0" cap="none" spc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felvételi tájékoztató</a:t>
                      </a:r>
                    </a:p>
                  </a:txBody>
                  <a:tcPr marL="110926" marR="110926" marT="248126" marB="15130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097172"/>
                  </a:ext>
                </a:extLst>
              </a:tr>
              <a:tr h="1695972">
                <a:tc>
                  <a:txBody>
                    <a:bodyPr/>
                    <a:lstStyle/>
                    <a:p>
                      <a:r>
                        <a:rPr lang="hu-HU" sz="2700" b="0" cap="none" spc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2024. november közepe</a:t>
                      </a:r>
                    </a:p>
                  </a:txBody>
                  <a:tcPr marL="110926" marR="110926" marT="248126" marB="15130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700" b="0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emlékeztető levél</a:t>
                      </a:r>
                    </a:p>
                  </a:txBody>
                  <a:tcPr marL="110926" marR="110926" marT="248126" marB="15130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700" b="0" cap="none" spc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jelentkezés az írásbeli vizsgára</a:t>
                      </a:r>
                    </a:p>
                  </a:txBody>
                  <a:tcPr marL="110926" marR="110926" marT="248126" marB="15130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673479"/>
                  </a:ext>
                </a:extLst>
              </a:tr>
              <a:tr h="1695972">
                <a:tc>
                  <a:txBody>
                    <a:bodyPr/>
                    <a:lstStyle/>
                    <a:p>
                      <a:r>
                        <a:rPr lang="hu-HU" sz="2700" b="0" cap="none" spc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márciusa</a:t>
                      </a:r>
                    </a:p>
                  </a:txBody>
                  <a:tcPr marL="110926" marR="110926" marT="248126" marB="15130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2700" b="0" cap="none" spc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emlékeztető  levél </a:t>
                      </a:r>
                    </a:p>
                  </a:txBody>
                  <a:tcPr marL="110926" marR="110926" marT="248126" marB="15130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2700" b="0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tanulói adatlapok módosítása</a:t>
                      </a:r>
                    </a:p>
                  </a:txBody>
                  <a:tcPr marL="110926" marR="110926" marT="248126" marB="15130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119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45175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69F9132-F92D-05A6-2CEA-3F495B0C8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966" y="226665"/>
            <a:ext cx="10623336" cy="1527078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HOGYAN ALAKUL KI A VÉGEREDMÉNY?</a:t>
            </a:r>
            <a:br>
              <a:rPr lang="hu-H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konkrét példa</a:t>
            </a:r>
          </a:p>
        </p:txBody>
      </p:sp>
      <p:graphicFrame>
        <p:nvGraphicFramePr>
          <p:cNvPr id="63" name="Tartalom helye 2">
            <a:extLst>
              <a:ext uri="{FF2B5EF4-FFF2-40B4-BE49-F238E27FC236}">
                <a16:creationId xmlns:a16="http://schemas.microsoft.com/office/drawing/2014/main" id="{1940F17A-B0C3-26F3-532C-33716965CA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075349"/>
              </p:ext>
            </p:extLst>
          </p:nvPr>
        </p:nvGraphicFramePr>
        <p:xfrm>
          <a:off x="832251" y="1838654"/>
          <a:ext cx="10712227" cy="468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8DC9AB7C-1A41-CAEF-7551-9F0D2D92D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B05B6D8-E6C0-D74C-8223-4D629BCF3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C684436-BFC0-65B9-CFDE-95DBEC2F5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1818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Dátumok a naptárban">
            <a:extLst>
              <a:ext uri="{FF2B5EF4-FFF2-40B4-BE49-F238E27FC236}">
                <a16:creationId xmlns:a16="http://schemas.microsoft.com/office/drawing/2014/main" id="{24CB9D61-65F4-B66E-6ADA-7B2B81E9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17711" b="5681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69F9132-F92D-05A6-2CEA-3F495B0C8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Hány napot hiányozhat a tanuló iskolalátogatás címén?</a:t>
            </a:r>
          </a:p>
        </p:txBody>
      </p:sp>
      <p:sp>
        <p:nvSpPr>
          <p:cNvPr id="54" name="Tartalom helye 2">
            <a:extLst>
              <a:ext uri="{FF2B5EF4-FFF2-40B4-BE49-F238E27FC236}">
                <a16:creationId xmlns:a16="http://schemas.microsoft.com/office/drawing/2014/main" id="{5B8DB910-BE83-1BE8-498F-ECAE76F96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0752" y="2389098"/>
            <a:ext cx="6718434" cy="36459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Három napot.</a:t>
            </a:r>
            <a:br>
              <a:rPr lang="hu-HU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pályaválasztási célú igazolás)</a:t>
            </a:r>
            <a:endParaRPr lang="hu-HU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6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0" lang="hu-HU" altLang="hu-HU" sz="66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0" indent="0">
              <a:buNone/>
            </a:pPr>
            <a:endParaRPr kumimoji="0" lang="hu-HU" altLang="hu-HU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0" indent="0">
              <a:buNone/>
            </a:pPr>
            <a:endParaRPr kumimoji="0" lang="hu-HU" altLang="hu-HU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</a:endParaRPr>
          </a:p>
          <a:p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DC9AB7C-1A41-CAEF-7551-9F0D2D92D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B05B6D8-E6C0-D74C-8223-4D629BCF3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C684436-BFC0-65B9-CFDE-95DBEC2F5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9773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8" name="Rectangle 127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B121716-8B64-478F-ABDB-17030AD1B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24000">
                <a:schemeClr val="bg1">
                  <a:alpha val="20000"/>
                </a:schemeClr>
              </a:gs>
              <a:gs pos="78000">
                <a:schemeClr val="bg1">
                  <a:alpha val="30000"/>
                </a:schemeClr>
              </a:gs>
              <a:gs pos="50000">
                <a:schemeClr val="bg1">
                  <a:alpha val="30000"/>
                </a:schemeClr>
              </a:gs>
              <a:gs pos="100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69F9132-F92D-05A6-2CEA-3F495B0C8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>
                <a:solidFill>
                  <a:schemeClr val="tx1"/>
                </a:solidFill>
              </a:rPr>
              <a:t>Kéréseink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DC9AB7C-1A41-CAEF-7551-9F0D2D92D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B05B6D8-E6C0-D74C-8223-4D629BCF3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C684436-BFC0-65B9-CFDE-95DBEC2F5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2" name="Tartalom helye 2">
            <a:extLst>
              <a:ext uri="{FF2B5EF4-FFF2-40B4-BE49-F238E27FC236}">
                <a16:creationId xmlns:a16="http://schemas.microsoft.com/office/drawing/2014/main" id="{2A26EE09-6B1A-DBD8-6B86-7C1EDE2552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0102776"/>
              </p:ext>
            </p:extLst>
          </p:nvPr>
        </p:nvGraphicFramePr>
        <p:xfrm>
          <a:off x="3263519" y="381176"/>
          <a:ext cx="8555758" cy="6081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zövegdoboz 2">
            <a:extLst>
              <a:ext uri="{FF2B5EF4-FFF2-40B4-BE49-F238E27FC236}">
                <a16:creationId xmlns:a16="http://schemas.microsoft.com/office/drawing/2014/main" id="{7B558580-84C5-7763-1069-D4F68D5A348B}"/>
              </a:ext>
            </a:extLst>
          </p:cNvPr>
          <p:cNvSpPr txBox="1"/>
          <p:nvPr/>
        </p:nvSpPr>
        <p:spPr>
          <a:xfrm>
            <a:off x="372723" y="555119"/>
            <a:ext cx="2809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KÉRÉSEINK</a:t>
            </a:r>
          </a:p>
        </p:txBody>
      </p:sp>
    </p:spTree>
    <p:extLst>
      <p:ext uri="{BB962C8B-B14F-4D97-AF65-F5344CB8AC3E}">
        <p14:creationId xmlns:p14="http://schemas.microsoft.com/office/powerpoint/2010/main" val="2291273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155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8" name="Rectangle 157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Rectangle 168">
            <a:extLst>
              <a:ext uri="{FF2B5EF4-FFF2-40B4-BE49-F238E27FC236}">
                <a16:creationId xmlns:a16="http://schemas.microsoft.com/office/drawing/2014/main" id="{17DBF84D-B6F7-4FF1-96FA-6EE0D5784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6A0D604F-D992-4E7E-AC12-BB9ABEB6D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2DD44EBC-15A8-4F99-B14E-6F1F43AEA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hu-HU"/>
          </a:p>
        </p:txBody>
      </p:sp>
      <p:sp useBgFill="1">
        <p:nvSpPr>
          <p:cNvPr id="175" name="Rectangle 174">
            <a:extLst>
              <a:ext uri="{FF2B5EF4-FFF2-40B4-BE49-F238E27FC236}">
                <a16:creationId xmlns:a16="http://schemas.microsoft.com/office/drawing/2014/main" id="{DD5BDE09-E6AA-45EF-AD90-C3B69748C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9244"/>
            <a:ext cx="5943600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AE98E826-F26F-E585-4B97-C320569BD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632" y="1559768"/>
            <a:ext cx="5068568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3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FŐVÁROSI PEDAGÓGIAI SZAKSZOLGÁLAT  TOVÁBBTANULÁSI ÉS PÁLYAVÁLASZTÁSI TANÁCSADÓ TAGINTÉZMÉNYE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66121546-1A95-4587-8842-664C6813A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29917919-FE20-47BF-BF4E-3E407660F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DB6C2F95-6201-4319-923C-08F54EB95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1CD89C19-CEAF-435B-A08F-CD0FA5A07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Rectangle 184">
            <a:extLst>
              <a:ext uri="{FF2B5EF4-FFF2-40B4-BE49-F238E27FC236}">
                <a16:creationId xmlns:a16="http://schemas.microsoft.com/office/drawing/2014/main" id="{2D28E65F-0327-4FCA-935F-5E3DE9F1E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055" y="0"/>
            <a:ext cx="4636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Kép helye 9">
            <a:extLst>
              <a:ext uri="{FF2B5EF4-FFF2-40B4-BE49-F238E27FC236}">
                <a16:creationId xmlns:a16="http://schemas.microsoft.com/office/drawing/2014/main" id="{8968E0CE-9F94-6088-1EE2-F50A452BD05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-1" b="8916"/>
          <a:stretch/>
        </p:blipFill>
        <p:spPr>
          <a:xfrm>
            <a:off x="7832213" y="809245"/>
            <a:ext cx="3724936" cy="477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0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6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8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56" name="Rectangle 60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8" name="Rectangle 62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A8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64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artalom helye 3" descr="A képen szöveg, képernyőkép, Betűtípus, szám látható&#10;&#10;Automatikusan generált leírás">
            <a:extLst>
              <a:ext uri="{FF2B5EF4-FFF2-40B4-BE49-F238E27FC236}">
                <a16:creationId xmlns:a16="http://schemas.microsoft.com/office/drawing/2014/main" id="{0E14F0B3-E46E-8AFC-011B-63F10CEBE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447" y="1074810"/>
            <a:ext cx="11078541" cy="470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449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1BD7DF8-6BEC-6E2B-6365-762F67A32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hu-HU" sz="3600" b="1" cap="all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OKTATÁSI AZONOSÍTÓ SZÁM</a:t>
            </a:r>
            <a:endParaRPr lang="en-US" sz="3600" b="1" cap="all" spc="-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B3A6C3BD-EC8A-3164-3797-8A0EB0FBBC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6570" y="1458227"/>
            <a:ext cx="6202238" cy="3938421"/>
          </a:xfrm>
          <a:prstGeom prst="rect">
            <a:avLst/>
          </a:prstGeom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BE8589D9-0173-1A38-D6E4-5D346F72E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hu-HU">
                <a:solidFill>
                  <a:schemeClr val="tx1"/>
                </a:solidFill>
              </a:rPr>
              <a:t>Oktatási azonosító szám</a:t>
            </a:r>
            <a:endParaRPr lang="hu-HU"/>
          </a:p>
        </p:txBody>
      </p:sp>
      <p:sp>
        <p:nvSpPr>
          <p:cNvPr id="7" name="Nyíl: jobbra mutató 6">
            <a:extLst>
              <a:ext uri="{FF2B5EF4-FFF2-40B4-BE49-F238E27FC236}">
                <a16:creationId xmlns:a16="http://schemas.microsoft.com/office/drawing/2014/main" id="{1EA88CEA-CE6C-A3B8-7C0A-DF0B45C85E7A}"/>
              </a:ext>
            </a:extLst>
          </p:cNvPr>
          <p:cNvSpPr/>
          <p:nvPr/>
        </p:nvSpPr>
        <p:spPr>
          <a:xfrm>
            <a:off x="2291998" y="3906374"/>
            <a:ext cx="3161963" cy="979269"/>
          </a:xfrm>
          <a:prstGeom prst="righ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  <a:scene3d>
            <a:camera prst="perspectiveLef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6442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CD49B0B-EE23-00BB-0D0D-18DE2C2E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1890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200" cap="all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cap="all" spc="-100" dirty="0"/>
              <a:t> </a:t>
            </a:r>
            <a:r>
              <a:rPr lang="en-US" sz="3200" cap="all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felvételi eljárás legfontosabb eseményei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5BFC7E82-D554-6A71-06AB-57ED56AEB0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8673939"/>
              </p:ext>
            </p:extLst>
          </p:nvPr>
        </p:nvGraphicFramePr>
        <p:xfrm>
          <a:off x="737152" y="1468684"/>
          <a:ext cx="10717696" cy="4674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2221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26373FA0-98B8-6B47-9A63-FEA05D6B0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036891"/>
              </p:ext>
            </p:extLst>
          </p:nvPr>
        </p:nvGraphicFramePr>
        <p:xfrm>
          <a:off x="159657" y="94343"/>
          <a:ext cx="11872686" cy="6763657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>
                    <a:lumMod val="95000"/>
                  </a:schemeClr>
                </a:solidFill>
                <a:tableStyleId>{3B4B98B0-60AC-42C2-AFA5-B58CD77FA1E5}</a:tableStyleId>
              </a:tblPr>
              <a:tblGrid>
                <a:gridCol w="2670629">
                  <a:extLst>
                    <a:ext uri="{9D8B030D-6E8A-4147-A177-3AD203B41FA5}">
                      <a16:colId xmlns:a16="http://schemas.microsoft.com/office/drawing/2014/main" val="182842666"/>
                    </a:ext>
                  </a:extLst>
                </a:gridCol>
                <a:gridCol w="9202057">
                  <a:extLst>
                    <a:ext uri="{9D8B030D-6E8A-4147-A177-3AD203B41FA5}">
                      <a16:colId xmlns:a16="http://schemas.microsoft.com/office/drawing/2014/main" val="1347023674"/>
                    </a:ext>
                  </a:extLst>
                </a:gridCol>
              </a:tblGrid>
              <a:tr h="6748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HATÁRIDŐK</a:t>
                      </a:r>
                      <a:endParaRPr lang="hu-HU" sz="18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98" marR="437546" marT="120083" marB="14584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b="1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FELADATOK</a:t>
                      </a:r>
                      <a:endParaRPr lang="hu-HU" sz="24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98" marR="286260" marT="120083" marB="14584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559686"/>
                  </a:ext>
                </a:extLst>
              </a:tr>
              <a:tr h="15573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b="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2024. okt. 20.</a:t>
                      </a:r>
                      <a:endParaRPr lang="hu-HU" sz="2400" b="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98" marR="437546" marT="120083" marB="1458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középfokú iskolák </a:t>
                      </a:r>
                      <a:r>
                        <a:rPr lang="hu-HU" sz="2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 középfokú intézmények felvételi információs rendszerében – a Hivatal által közzétett közleményben foglaltak szerint – </a:t>
                      </a:r>
                      <a:r>
                        <a:rPr lang="hu-HU" sz="24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meghatározzák tanulmányi területeiket, és rögzítik a felvételi eljárásuk rendjét tartalmazó felvételi tájékoztatójukat. </a:t>
                      </a:r>
                      <a:endParaRPr lang="hu-HU" sz="24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98" marR="366615" marT="120083" marB="1458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564197"/>
                  </a:ext>
                </a:extLst>
              </a:tr>
              <a:tr h="10132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b="1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2024. okt. 20.</a:t>
                      </a:r>
                      <a:endParaRPr lang="hu-HU" sz="24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98" marR="437546" marT="120083" marB="1458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hu-HU" sz="24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hu-HU" sz="2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24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középfokú iskolák</a:t>
                      </a:r>
                      <a:r>
                        <a:rPr lang="hu-HU" sz="2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kollégiumok </a:t>
                      </a:r>
                      <a:r>
                        <a:rPr lang="hu-HU" sz="24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NYILVÁNOSSÁGRA HOZZÁK A HONLAPJUKON A FELVÉTELI TÁJÉKOZTATÓJUKAT. </a:t>
                      </a:r>
                      <a:endParaRPr lang="hu-HU" sz="24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98" marR="366615" marT="120083" marB="1458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972130"/>
                  </a:ext>
                </a:extLst>
              </a:tr>
              <a:tr h="10017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b="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2024. okt. 31.</a:t>
                      </a:r>
                      <a:endParaRPr lang="hu-HU" sz="2400" b="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98" marR="437546" marT="120083" marB="1458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b="1" u="non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 általános iskola tájékoztatja a nyolcadik évfolyamos tanulókat a felvételi eljárás rendjéről. </a:t>
                      </a:r>
                      <a:endParaRPr lang="hu-HU" sz="2400" b="1" u="none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98" marR="366615" marT="120083" marB="1458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925083"/>
                  </a:ext>
                </a:extLst>
              </a:tr>
              <a:tr h="18479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2024. okt. 31.</a:t>
                      </a:r>
                      <a:endParaRPr lang="hu-HU" sz="2400" b="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u-HU" sz="24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98" marR="437546" marT="120083" marB="1458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9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 általános iskola tájékoztatja</a:t>
                      </a:r>
                      <a:r>
                        <a:rPr lang="hu-HU" sz="19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r>
                        <a:rPr lang="hu-HU" sz="1900" u="sng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hetedik évfolyamra járó tanulók szüleit </a:t>
                      </a:r>
                      <a:r>
                        <a:rPr lang="hu-HU" sz="19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arról, hogy gyermekük </a:t>
                      </a:r>
                      <a:r>
                        <a:rPr lang="hu-HU" sz="1900" u="sng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iskoláztatásával kapcsolatos kérdésben a szülők közösen döntenek</a:t>
                      </a:r>
                      <a:r>
                        <a:rPr lang="hu-HU" sz="19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valamint arról, hogy ha az iskolaválasztással kapcsolatban a szülők vagy a szülő és a gyermek között vita van, annak eldöntése a gyámhatóság hatáskörébe tartozik, és gyermekük felvételi lapjait az általános iskola a gyámhatósági döntés szerint továbbítja</a:t>
                      </a:r>
                      <a:r>
                        <a:rPr lang="hu-HU" sz="18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hu-HU" sz="18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98" marR="366615" marT="120083" marB="1458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917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95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A236C7EE-07F1-DA28-3F1D-FD5EF46BBA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771763"/>
              </p:ext>
            </p:extLst>
          </p:nvPr>
        </p:nvGraphicFramePr>
        <p:xfrm>
          <a:off x="299357" y="348384"/>
          <a:ext cx="11593285" cy="6161231"/>
        </p:xfrm>
        <a:graphic>
          <a:graphicData uri="http://schemas.openxmlformats.org/drawingml/2006/table">
            <a:tbl>
              <a:tblPr firstRow="1" firstCol="1" bandRow="1">
                <a:noFill/>
                <a:tableStyleId>{91EBBBCC-DAD2-459C-BE2E-F6DE35CF9A28}</a:tableStyleId>
              </a:tblPr>
              <a:tblGrid>
                <a:gridCol w="2530478">
                  <a:extLst>
                    <a:ext uri="{9D8B030D-6E8A-4147-A177-3AD203B41FA5}">
                      <a16:colId xmlns:a16="http://schemas.microsoft.com/office/drawing/2014/main" val="2355465110"/>
                    </a:ext>
                  </a:extLst>
                </a:gridCol>
                <a:gridCol w="9062807">
                  <a:extLst>
                    <a:ext uri="{9D8B030D-6E8A-4147-A177-3AD203B41FA5}">
                      <a16:colId xmlns:a16="http://schemas.microsoft.com/office/drawing/2014/main" val="4012894251"/>
                    </a:ext>
                  </a:extLst>
                </a:gridCol>
              </a:tblGrid>
              <a:tr h="95912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HOGYAN KELL A TANULÓNAK JELENTKEZNI A KÖZPONTI ÍRÁSBELI VIZSGÁRA? </a:t>
                      </a:r>
                      <a:endParaRPr lang="hu-HU" sz="2200" b="0" cap="all" spc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135" marR="193135" marT="193135" marB="19313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84250"/>
                  </a:ext>
                </a:extLst>
              </a:tr>
              <a:tr h="25614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5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2024. nov. 15.</a:t>
                      </a:r>
                      <a:endParaRPr lang="hu-HU" sz="25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135" marR="193135" marT="193135" marB="19313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5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Hivatal közzéteszi </a:t>
                      </a:r>
                      <a:r>
                        <a:rPr lang="hu-HU" sz="2500" b="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6 és </a:t>
                      </a:r>
                      <a:r>
                        <a:rPr lang="hu-HU" sz="2500" b="0" kern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 évfolyamos gimnáziumi központi írásbeli felvételi vizsgát szervező </a:t>
                      </a:r>
                      <a:r>
                        <a:rPr lang="hu-HU" sz="2500" kern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gimnáziumok, továbbá </a:t>
                      </a:r>
                      <a:r>
                        <a:rPr lang="hu-HU" sz="2500" b="1" kern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hu-HU" sz="2500" kern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2500" b="1" kern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nyolcadik évfolyamosok számára </a:t>
                      </a:r>
                      <a:r>
                        <a:rPr lang="hu-HU" sz="2500" b="1" kern="1200" cap="none" spc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központi írásbeli felvételi vizsgát szervező intézmények jegyzékét</a:t>
                      </a:r>
                      <a:r>
                        <a:rPr lang="hu-HU" sz="2500" b="1" cap="none" spc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hu-HU" sz="2500" b="1" cap="none" spc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135" marR="193135" marT="193135" marB="19313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858810"/>
                  </a:ext>
                </a:extLst>
              </a:tr>
              <a:tr h="264061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Amennyiben a továbbtanulásra kiválasztott intézmény előírja a felvétel feltételeként a központi írásbeli vizsgát, úgy a tanulónak az </a:t>
                      </a:r>
                      <a:r>
                        <a:rPr lang="hu-HU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www.oktatas.hu</a:t>
                      </a:r>
                      <a:r>
                        <a:rPr lang="hu-HU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honlapról letölthető </a:t>
                      </a:r>
                      <a:r>
                        <a:rPr lang="hu-HU" sz="2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„TANULÓI JELENTKEZÉSI LAP" benyújtásával </a:t>
                      </a:r>
                      <a:r>
                        <a:rPr lang="hu-HU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kell jelentkeznie a központi írásbeli </a:t>
                      </a:r>
                      <a:r>
                        <a:rPr lang="hu-HU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vizsgá</a:t>
                      </a:r>
                      <a:r>
                        <a:rPr lang="hu-HU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(k)</a:t>
                      </a:r>
                      <a:r>
                        <a:rPr lang="hu-HU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hu-HU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93135" marR="193135" marT="193135" marB="19313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021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234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A236C7EE-07F1-DA28-3F1D-FD5EF46BBA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500156"/>
              </p:ext>
            </p:extLst>
          </p:nvPr>
        </p:nvGraphicFramePr>
        <p:xfrm>
          <a:off x="362857" y="229180"/>
          <a:ext cx="11466286" cy="6780782"/>
        </p:xfrm>
        <a:graphic>
          <a:graphicData uri="http://schemas.openxmlformats.org/drawingml/2006/table">
            <a:tbl>
              <a:tblPr firstRow="1" firstCol="1" bandRow="1">
                <a:noFill/>
                <a:tableStyleId>{91EBBBCC-DAD2-459C-BE2E-F6DE35CF9A28}</a:tableStyleId>
              </a:tblPr>
              <a:tblGrid>
                <a:gridCol w="2191657">
                  <a:extLst>
                    <a:ext uri="{9D8B030D-6E8A-4147-A177-3AD203B41FA5}">
                      <a16:colId xmlns:a16="http://schemas.microsoft.com/office/drawing/2014/main" val="2355465110"/>
                    </a:ext>
                  </a:extLst>
                </a:gridCol>
                <a:gridCol w="9274629">
                  <a:extLst>
                    <a:ext uri="{9D8B030D-6E8A-4147-A177-3AD203B41FA5}">
                      <a16:colId xmlns:a16="http://schemas.microsoft.com/office/drawing/2014/main" val="2675559665"/>
                    </a:ext>
                  </a:extLst>
                </a:gridCol>
              </a:tblGrid>
              <a:tr h="74264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HOGYAN KELL A TANULÓNAK JELENTKEZNI A KÖZPONTI ÍRÁSBELI VIZSGÁRA? </a:t>
                      </a:r>
                      <a:endParaRPr lang="hu-HU" sz="2200" b="0" cap="all" spc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135" marR="193135" marT="193135" marB="19313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93135" marR="193135" marT="193135" marB="19313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84250"/>
                  </a:ext>
                </a:extLst>
              </a:tr>
              <a:tr h="47638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135" marR="193135" marT="193135" marB="19313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4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135" marR="193135" marT="193135" marB="19313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021274"/>
                  </a:ext>
                </a:extLst>
              </a:tr>
              <a:tr h="12095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500" b="0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2024. dec. 2.</a:t>
                      </a:r>
                    </a:p>
                  </a:txBody>
                  <a:tcPr marL="193135" marR="193135" marT="193135" marB="19313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5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tanulók jelentkeztetése </a:t>
                      </a:r>
                      <a:r>
                        <a:rPr lang="hu-HU" sz="2500" u="non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 központi írásbeli felvételi vizsgára közvetlenül a központi írásbeli felvételi vizsgát szervező intézménybe. </a:t>
                      </a:r>
                      <a:endParaRPr lang="hu-HU" sz="2500" u="none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135" marR="193135" marT="193135" marB="19313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789782"/>
                  </a:ext>
                </a:extLst>
              </a:tr>
              <a:tr h="356571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500" b="1" i="0" kern="1200" cap="none" spc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hu-HU" sz="2500" b="1" i="0" kern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2500" b="1" i="0" kern="1200" cap="none" spc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jelentkezési lapot 2024. </a:t>
                      </a:r>
                      <a:r>
                        <a:rPr lang="hu-HU" sz="2500" b="1" i="0" u="none" strike="noStrike" kern="1200" cap="none" spc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november 26-ig</a:t>
                      </a:r>
                      <a:r>
                        <a:rPr lang="hu-HU" sz="2500" b="1" i="0" kern="1200" cap="none" spc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kell leadni az osztályfőnöknek!</a:t>
                      </a:r>
                    </a:p>
                    <a:p>
                      <a:pPr>
                        <a:lnSpc>
                          <a:spcPct val="11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hu-HU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jelentkezési lapot az iskola továbbítja a középiskolákba</a:t>
                      </a:r>
                      <a:r>
                        <a:rPr lang="hu-HU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>
                        <a:lnSpc>
                          <a:spcPct val="110000"/>
                        </a:lnSpc>
                        <a:buFont typeface="Arial" panose="020B0604020202020204" pitchFamily="34" charset="0"/>
                        <a:buNone/>
                      </a:pPr>
                      <a:endParaRPr lang="hu-HU" sz="25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Fontos!!! </a:t>
                      </a:r>
                      <a:r>
                        <a:rPr lang="hu-HU" sz="250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 </a:t>
                      </a:r>
                      <a:r>
                        <a:rPr lang="hu-HU" sz="25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írásbeli bármelyik középiskolában megírható</a:t>
                      </a:r>
                      <a:r>
                        <a:rPr lang="hu-HU" sz="250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hu-HU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ez </a:t>
                      </a:r>
                      <a:r>
                        <a:rPr lang="hu-HU" sz="2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jelentkezés nem tévesztendő össze a középiskolába való jelentkezéssel.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500" b="1" i="0" kern="1200" cap="none" spc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500" b="1" u="none" cap="none" spc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135" marR="193135" marT="193135" marB="19313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85119" marR="158383" marT="24320" marB="1823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695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382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6E33CD37-FAF4-FAAB-2044-B4588ABA120A}"/>
              </a:ext>
            </a:extLst>
          </p:cNvPr>
          <p:cNvSpPr txBox="1"/>
          <p:nvPr/>
        </p:nvSpPr>
        <p:spPr>
          <a:xfrm>
            <a:off x="1103242" y="5718309"/>
            <a:ext cx="10058400" cy="764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ISKOLÁNKBAN</a:t>
            </a:r>
            <a:r>
              <a:rPr lang="hu-HU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rtalom helye 2">
            <a:extLst>
              <a:ext uri="{FF2B5EF4-FFF2-40B4-BE49-F238E27FC236}">
                <a16:creationId xmlns:a16="http://schemas.microsoft.com/office/drawing/2014/main" id="{0FD45E76-0C99-48B3-52AA-A6EE77A017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9237211"/>
              </p:ext>
            </p:extLst>
          </p:nvPr>
        </p:nvGraphicFramePr>
        <p:xfrm>
          <a:off x="224972" y="163598"/>
          <a:ext cx="11742056" cy="5704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433660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_2SEEDS">
      <a:dk1>
        <a:srgbClr val="000000"/>
      </a:dk1>
      <a:lt1>
        <a:srgbClr val="FFFFFF"/>
      </a:lt1>
      <a:dk2>
        <a:srgbClr val="413024"/>
      </a:dk2>
      <a:lt2>
        <a:srgbClr val="E2E6E8"/>
      </a:lt2>
      <a:accent1>
        <a:srgbClr val="D59164"/>
      </a:accent1>
      <a:accent2>
        <a:srgbClr val="DC8081"/>
      </a:accent2>
      <a:accent3>
        <a:srgbClr val="AFA266"/>
      </a:accent3>
      <a:accent4>
        <a:srgbClr val="52AFAF"/>
      </a:accent4>
      <a:accent5>
        <a:srgbClr val="69A8D6"/>
      </a:accent5>
      <a:accent6>
        <a:srgbClr val="6476D5"/>
      </a:accent6>
      <a:hlink>
        <a:srgbClr val="5986A5"/>
      </a:hlink>
      <a:folHlink>
        <a:srgbClr val="7F7F7F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TM10001115[[fn=Csomag]]</Template>
  <TotalTime>3029</TotalTime>
  <Words>3304</Words>
  <Application>Microsoft Office PowerPoint</Application>
  <PresentationFormat>Szélesvásznú</PresentationFormat>
  <Paragraphs>349</Paragraphs>
  <Slides>45</Slides>
  <Notes>19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45</vt:i4>
      </vt:variant>
    </vt:vector>
  </HeadingPairs>
  <TitlesOfParts>
    <vt:vector size="54" baseType="lpstr">
      <vt:lpstr>Arial</vt:lpstr>
      <vt:lpstr>Calibri</vt:lpstr>
      <vt:lpstr>Courier New</vt:lpstr>
      <vt:lpstr>Fira Sans</vt:lpstr>
      <vt:lpstr>Garamond</vt:lpstr>
      <vt:lpstr>Sagona Book</vt:lpstr>
      <vt:lpstr>Sagona ExtraLight</vt:lpstr>
      <vt:lpstr>Times New Roman</vt:lpstr>
      <vt:lpstr>SavonVTI</vt:lpstr>
      <vt:lpstr>FELVÉTELI TÁJÉKOZTATÓ</vt:lpstr>
      <vt:lpstr>PowerPoint-bemutató</vt:lpstr>
      <vt:lpstr>A  KÖZÉPFOKÚ  FELVÉTELI ELJÁRÁS  IDŐRENDI ÁTTEKINTÉSE</vt:lpstr>
      <vt:lpstr>Szülői értekezletek időpontjai, tájékoztatók</vt:lpstr>
      <vt:lpstr>A felvételi eljárás legfontosabb eseményei</vt:lpstr>
      <vt:lpstr>PowerPoint-bemutató</vt:lpstr>
      <vt:lpstr>PowerPoint-bemutató</vt:lpstr>
      <vt:lpstr>PowerPoint-bemutató</vt:lpstr>
      <vt:lpstr>PowerPoint-bemutató</vt:lpstr>
      <vt:lpstr>PowerPoint-bemutató</vt:lpstr>
      <vt:lpstr>KIFIR tanulmányi terület, felvételi tájékoztató és írásbeli vizsgahelyszín kereső – Jelentkezési lap központi írásbeli vizsgára</vt:lpstr>
      <vt:lpstr>MILYEN MENTESSÉGET KAPHAT A KÖZPONTI ÍRÁSBELI VIZSGÁN AZ SNI/BTMN TANULÓ?</vt:lpstr>
      <vt:lpstr>MILYEN MENTESSÉGET KAPHAT A KÖZPONTI ÍRÁSBELI VIZSGÁN AZ SNI/BTMN TANULÓ?</vt:lpstr>
      <vt:lpstr>MILYEN MENTESSÉGET KAPHAT A KÖZPONTI ÍRÁSBELI VIZSGÁN AZ SNI/BTMN TANULÓ?</vt:lpstr>
      <vt:lpstr>PowerPoint-bemutató</vt:lpstr>
      <vt:lpstr>PowerPoint-bemutató</vt:lpstr>
      <vt:lpstr>PowerPoint-bemutató</vt:lpstr>
      <vt:lpstr>MI SZÜKSÉGES AZ ALÁÍRÁSHOZ?</vt:lpstr>
      <vt:lpstr>PowerPoint-bemutató</vt:lpstr>
      <vt:lpstr>PowerPoint-bemutató</vt:lpstr>
      <vt:lpstr>PowerPoint-bemutató</vt:lpstr>
      <vt:lpstr>PowerPoint-bemutató</vt:lpstr>
      <vt:lpstr>BEIRATKOZÁS  A KÖZÉPFOKÚ ISKOLÁKBA</vt:lpstr>
      <vt:lpstr>PowerPoint-bemutató</vt:lpstr>
      <vt:lpstr>ÖSSZEGZÉS</vt:lpstr>
      <vt:lpstr>PowerPoint-bemutató</vt:lpstr>
      <vt:lpstr>PowerPoint-bemutató</vt:lpstr>
      <vt:lpstr>A központi írásbeli vizsgára történő jelentkezéshez kapcsolódó feladatok</vt:lpstr>
      <vt:lpstr>GYAKRAN ISMÉTELT KÉRDÉSEK</vt:lpstr>
      <vt:lpstr>MI ALAPJÁN DÖNT A KÖZÉPISKOLA  A FELVÉTELI KÉRELMEKRŐL?  </vt:lpstr>
      <vt:lpstr>MIT ÉRTÜNK HOZOTT PONTOK ALATT?</vt:lpstr>
      <vt:lpstr>HOGYAN SZÁMÍTJÁK KI A HOZOTT PONTOKAT? </vt:lpstr>
      <vt:lpstr>MIRE ÉPÜL A SZÓBELI VIZSGA?</vt:lpstr>
      <vt:lpstr>MILYEN SZABÁLYOK ALAPJÁN LEHET A HOZOTT PONTOK, AZ ÍRÁSBELI ÉS SZÓBELI PONTOK ARÁNYAIT MEGHATÁROZNI?</vt:lpstr>
      <vt:lpstr>Kinek kell aláírnia a tanulói adatlapot és a jelentkezési lapo(ka)t?</vt:lpstr>
      <vt:lpstr>MIT TARTALMAZ A JELENTKEZŐK FELVÉTELI JEGYZÉKE? </vt:lpstr>
      <vt:lpstr>PowerPoint-bemutató</vt:lpstr>
      <vt:lpstr>HOGYAN ALAKUL KI A VÉGEREDMÉNY?</vt:lpstr>
      <vt:lpstr>PowerPoint-bemutató</vt:lpstr>
      <vt:lpstr>HOGYAN ALAKUL KI A VÉGEREDMÉNY? konkrét példa</vt:lpstr>
      <vt:lpstr>Hány napot hiányozhat a tanuló iskolalátogatás címén?</vt:lpstr>
      <vt:lpstr>Kéréseink</vt:lpstr>
      <vt:lpstr>FŐVÁROSI PEDAGÓGIAI SZAKSZOLGÁLAT  TOVÁBBTANULÁSI ÉS PÁLYAVÁLASZTÁSI TANÁCSADÓ TAGINTÉZMÉNYE</vt:lpstr>
      <vt:lpstr>PowerPoint-bemutató</vt:lpstr>
      <vt:lpstr>OKTATÁSI AZONOSÍTÓ SZÁM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FELVÉTELI TÁJÉKOZTATÓ</dc:title>
  <dc:creator>Andrea Réz-Petró</dc:creator>
  <cp:lastModifiedBy>Varga Katalin</cp:lastModifiedBy>
  <cp:revision>141</cp:revision>
  <dcterms:created xsi:type="dcterms:W3CDTF">2022-10-10T15:14:06Z</dcterms:created>
  <dcterms:modified xsi:type="dcterms:W3CDTF">2024-10-18T11:11:17Z</dcterms:modified>
</cp:coreProperties>
</file>